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7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0" r:id="rId3"/>
    <p:sldId id="280" r:id="rId4"/>
    <p:sldId id="302" r:id="rId5"/>
    <p:sldId id="283" r:id="rId6"/>
    <p:sldId id="301" r:id="rId7"/>
    <p:sldId id="303" r:id="rId8"/>
    <p:sldId id="289" r:id="rId9"/>
    <p:sldId id="306" r:id="rId10"/>
    <p:sldId id="288" r:id="rId11"/>
    <p:sldId id="307" r:id="rId12"/>
    <p:sldId id="308" r:id="rId13"/>
    <p:sldId id="329" r:id="rId14"/>
    <p:sldId id="331" r:id="rId15"/>
    <p:sldId id="330" r:id="rId16"/>
    <p:sldId id="332" r:id="rId17"/>
    <p:sldId id="333" r:id="rId18"/>
    <p:sldId id="334" r:id="rId19"/>
    <p:sldId id="335" r:id="rId20"/>
    <p:sldId id="309" r:id="rId21"/>
    <p:sldId id="305" r:id="rId22"/>
    <p:sldId id="277" r:id="rId23"/>
    <p:sldId id="304" r:id="rId24"/>
    <p:sldId id="260" r:id="rId25"/>
    <p:sldId id="298" r:id="rId26"/>
    <p:sldId id="299" r:id="rId27"/>
    <p:sldId id="300" r:id="rId28"/>
    <p:sldId id="272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General Introduction" id="{CB93C8FF-9B23-46DC-B797-A6CF85122A76}">
          <p14:sldIdLst>
            <p14:sldId id="256"/>
            <p14:sldId id="270"/>
          </p14:sldIdLst>
        </p14:section>
        <p14:section name="Learning Goals" id="{6F8CD9D3-DFA7-4453-922D-84A7DC5A8A8A}">
          <p14:sldIdLst>
            <p14:sldId id="280"/>
            <p14:sldId id="302"/>
            <p14:sldId id="283"/>
            <p14:sldId id="301"/>
          </p14:sldIdLst>
        </p14:section>
        <p14:section name="Fundamentals" id="{A06B4B9F-F838-430D-8C5B-2AC40661FBDE}">
          <p14:sldIdLst>
            <p14:sldId id="303"/>
            <p14:sldId id="289"/>
            <p14:sldId id="306"/>
            <p14:sldId id="288"/>
          </p14:sldIdLst>
        </p14:section>
        <p14:section name="Interactive Session" id="{ADE227BE-3E30-49A3-8A8F-C414909AC8E2}">
          <p14:sldIdLst>
            <p14:sldId id="307"/>
            <p14:sldId id="308"/>
            <p14:sldId id="329"/>
            <p14:sldId id="331"/>
            <p14:sldId id="330"/>
            <p14:sldId id="332"/>
            <p14:sldId id="333"/>
            <p14:sldId id="334"/>
            <p14:sldId id="335"/>
          </p14:sldIdLst>
        </p14:section>
        <p14:section name="Conclusion" id="{845372C9-83C0-4794-AB15-24A119C1D837}">
          <p14:sldIdLst>
            <p14:sldId id="309"/>
            <p14:sldId id="305"/>
            <p14:sldId id="277"/>
            <p14:sldId id="304"/>
            <p14:sldId id="260"/>
            <p14:sldId id="298"/>
            <p14:sldId id="299"/>
            <p14:sldId id="300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640D"/>
    <a:srgbClr val="FFFFFF"/>
    <a:srgbClr val="DE6103"/>
    <a:srgbClr val="AF0333"/>
    <a:srgbClr val="F3F4F3"/>
    <a:srgbClr val="F7A600"/>
    <a:srgbClr val="007A9E"/>
    <a:srgbClr val="18E797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04" autoAdjust="0"/>
  </p:normalViewPr>
  <p:slideViewPr>
    <p:cSldViewPr snapToGrid="0">
      <p:cViewPr varScale="1">
        <p:scale>
          <a:sx n="39" d="100"/>
          <a:sy n="39" d="100"/>
        </p:scale>
        <p:origin x="76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16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CABBD1-C770-4D43-9239-B50C1744FB97}" type="doc">
      <dgm:prSet loTypeId="urn:microsoft.com/office/officeart/2005/8/layout/matrix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B78C19B1-46A1-2C40-9C04-81C1DBD50A6A}">
      <dgm:prSet phldrT="[Text]"/>
      <dgm:spPr>
        <a:solidFill>
          <a:srgbClr val="F2F3F3"/>
        </a:solidFill>
      </dgm:spPr>
      <dgm:t>
        <a:bodyPr/>
        <a:lstStyle/>
        <a:p>
          <a:r>
            <a:rPr lang="en-GB" dirty="0"/>
            <a:t>AISC</a:t>
          </a:r>
        </a:p>
      </dgm:t>
    </dgm:pt>
    <dgm:pt modelId="{D102BE2E-013E-D84E-BD81-9C6D9AB8581F}" type="parTrans" cxnId="{192AB0AB-DD8F-884D-ABA9-B2EA87053A77}">
      <dgm:prSet/>
      <dgm:spPr/>
      <dgm:t>
        <a:bodyPr/>
        <a:lstStyle/>
        <a:p>
          <a:endParaRPr lang="en-GB"/>
        </a:p>
      </dgm:t>
    </dgm:pt>
    <dgm:pt modelId="{E92B87B3-56D4-584E-995C-C7DEC86EC2CB}" type="sibTrans" cxnId="{192AB0AB-DD8F-884D-ABA9-B2EA87053A77}">
      <dgm:prSet/>
      <dgm:spPr/>
      <dgm:t>
        <a:bodyPr/>
        <a:lstStyle/>
        <a:p>
          <a:endParaRPr lang="en-GB"/>
        </a:p>
      </dgm:t>
    </dgm:pt>
    <dgm:pt modelId="{7C0573B7-16EB-A64E-A332-F023E20465A2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 err="1"/>
            <a:t>Forschung</a:t>
          </a:r>
          <a:endParaRPr lang="en-GB" dirty="0"/>
        </a:p>
      </dgm:t>
    </dgm:pt>
    <dgm:pt modelId="{4B895BA5-D70D-9C48-9DD3-9F61991182BA}" type="parTrans" cxnId="{56531746-CAF2-A148-A14E-09066BAAE0C2}">
      <dgm:prSet/>
      <dgm:spPr/>
      <dgm:t>
        <a:bodyPr/>
        <a:lstStyle/>
        <a:p>
          <a:endParaRPr lang="en-GB"/>
        </a:p>
      </dgm:t>
    </dgm:pt>
    <dgm:pt modelId="{267A520E-6875-8F41-B5E4-217E04D5B937}" type="sibTrans" cxnId="{56531746-CAF2-A148-A14E-09066BAAE0C2}">
      <dgm:prSet/>
      <dgm:spPr/>
      <dgm:t>
        <a:bodyPr/>
        <a:lstStyle/>
        <a:p>
          <a:endParaRPr lang="en-GB"/>
        </a:p>
      </dgm:t>
    </dgm:pt>
    <dgm:pt modelId="{4EC7F824-E765-1C47-B96B-FE50E7B09039}">
      <dgm:prSet phldrT="[Text]"/>
      <dgm:spPr>
        <a:solidFill>
          <a:schemeClr val="accent3"/>
        </a:solidFill>
      </dgm:spPr>
      <dgm:t>
        <a:bodyPr/>
        <a:lstStyle/>
        <a:p>
          <a:r>
            <a:rPr lang="en-GB" dirty="0" err="1"/>
            <a:t>Bildung</a:t>
          </a:r>
          <a:endParaRPr lang="en-GB" dirty="0"/>
        </a:p>
      </dgm:t>
    </dgm:pt>
    <dgm:pt modelId="{1589F2B0-0044-3F49-A320-CFE701CD9292}" type="parTrans" cxnId="{0774ADB1-DA58-2047-8596-60669209CD1E}">
      <dgm:prSet/>
      <dgm:spPr/>
      <dgm:t>
        <a:bodyPr/>
        <a:lstStyle/>
        <a:p>
          <a:endParaRPr lang="en-GB"/>
        </a:p>
      </dgm:t>
    </dgm:pt>
    <dgm:pt modelId="{B9D0D770-CC17-8647-87B7-83D8771807F4}" type="sibTrans" cxnId="{0774ADB1-DA58-2047-8596-60669209CD1E}">
      <dgm:prSet/>
      <dgm:spPr/>
      <dgm:t>
        <a:bodyPr/>
        <a:lstStyle/>
        <a:p>
          <a:endParaRPr lang="en-GB"/>
        </a:p>
      </dgm:t>
    </dgm:pt>
    <dgm:pt modelId="{10156BBB-0A5B-1145-8BA3-F006E51A97A0}">
      <dgm:prSet phldrT="[Text]"/>
      <dgm:spPr>
        <a:solidFill>
          <a:srgbClr val="5A6065"/>
        </a:solidFill>
      </dgm:spPr>
      <dgm:t>
        <a:bodyPr/>
        <a:lstStyle/>
        <a:p>
          <a:r>
            <a:rPr lang="en-GB" dirty="0" err="1"/>
            <a:t>Infrastruktur</a:t>
          </a:r>
          <a:endParaRPr lang="en-GB" dirty="0"/>
        </a:p>
      </dgm:t>
    </dgm:pt>
    <dgm:pt modelId="{0FED8C52-D65E-E940-8464-D10ED0C07CF1}" type="parTrans" cxnId="{B5D34DAB-6F1C-1946-8DE5-2C69D42CBC85}">
      <dgm:prSet/>
      <dgm:spPr/>
      <dgm:t>
        <a:bodyPr/>
        <a:lstStyle/>
        <a:p>
          <a:endParaRPr lang="en-GB"/>
        </a:p>
      </dgm:t>
    </dgm:pt>
    <dgm:pt modelId="{71BBF8E5-68AF-7B42-BE64-6E2115FF1CAC}" type="sibTrans" cxnId="{B5D34DAB-6F1C-1946-8DE5-2C69D42CBC85}">
      <dgm:prSet/>
      <dgm:spPr/>
      <dgm:t>
        <a:bodyPr/>
        <a:lstStyle/>
        <a:p>
          <a:endParaRPr lang="en-GB"/>
        </a:p>
      </dgm:t>
    </dgm:pt>
    <dgm:pt modelId="{3F6A9B8C-292A-EC48-A8E2-42BB0F4C7CA0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 err="1"/>
            <a:t>Beratung</a:t>
          </a:r>
          <a:endParaRPr lang="en-GB" dirty="0"/>
        </a:p>
      </dgm:t>
    </dgm:pt>
    <dgm:pt modelId="{A41B5CB8-FC48-234A-ADA7-40F0FB83A80F}" type="parTrans" cxnId="{B6DA444C-5DCD-FB46-BB14-75DD5DD33F0A}">
      <dgm:prSet/>
      <dgm:spPr/>
      <dgm:t>
        <a:bodyPr/>
        <a:lstStyle/>
        <a:p>
          <a:endParaRPr lang="en-GB"/>
        </a:p>
      </dgm:t>
    </dgm:pt>
    <dgm:pt modelId="{1E35D6E4-6244-2C43-806D-3B55854551A4}" type="sibTrans" cxnId="{B6DA444C-5DCD-FB46-BB14-75DD5DD33F0A}">
      <dgm:prSet/>
      <dgm:spPr/>
      <dgm:t>
        <a:bodyPr/>
        <a:lstStyle/>
        <a:p>
          <a:endParaRPr lang="en-GB"/>
        </a:p>
      </dgm:t>
    </dgm:pt>
    <dgm:pt modelId="{B40F17A7-61B3-2242-A8B5-EFBF68213F36}" type="pres">
      <dgm:prSet presAssocID="{95CABBD1-C770-4D43-9239-B50C1744FB9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72DD2D3-A452-ED48-815C-B537D7615553}" type="pres">
      <dgm:prSet presAssocID="{95CABBD1-C770-4D43-9239-B50C1744FB97}" presName="matrix" presStyleCnt="0"/>
      <dgm:spPr/>
    </dgm:pt>
    <dgm:pt modelId="{3DAC99DA-FC28-1D4D-8C3C-94AD1F050E32}" type="pres">
      <dgm:prSet presAssocID="{95CABBD1-C770-4D43-9239-B50C1744FB97}" presName="tile1" presStyleLbl="node1" presStyleIdx="0" presStyleCnt="4"/>
      <dgm:spPr/>
    </dgm:pt>
    <dgm:pt modelId="{D0F3BAA7-A772-0C43-B16A-780B99CC2B1B}" type="pres">
      <dgm:prSet presAssocID="{95CABBD1-C770-4D43-9239-B50C1744FB9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1172DBB-41B2-2842-847E-0AFDFB9E69DA}" type="pres">
      <dgm:prSet presAssocID="{95CABBD1-C770-4D43-9239-B50C1744FB97}" presName="tile2" presStyleLbl="node1" presStyleIdx="1" presStyleCnt="4"/>
      <dgm:spPr/>
    </dgm:pt>
    <dgm:pt modelId="{ABB79DFC-F4CD-1642-8B01-CB79760250C7}" type="pres">
      <dgm:prSet presAssocID="{95CABBD1-C770-4D43-9239-B50C1744FB9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AEAB8E4-966C-984E-8157-9C665B98A635}" type="pres">
      <dgm:prSet presAssocID="{95CABBD1-C770-4D43-9239-B50C1744FB97}" presName="tile3" presStyleLbl="node1" presStyleIdx="2" presStyleCnt="4"/>
      <dgm:spPr/>
    </dgm:pt>
    <dgm:pt modelId="{C840AD4D-F2F7-0B4F-B8D2-EF24C95571CC}" type="pres">
      <dgm:prSet presAssocID="{95CABBD1-C770-4D43-9239-B50C1744FB9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49AF441-9253-C442-96A7-1293C33CEA54}" type="pres">
      <dgm:prSet presAssocID="{95CABBD1-C770-4D43-9239-B50C1744FB97}" presName="tile4" presStyleLbl="node1" presStyleIdx="3" presStyleCnt="4"/>
      <dgm:spPr/>
    </dgm:pt>
    <dgm:pt modelId="{4549DABC-9F51-CB40-AE14-2B4401D55891}" type="pres">
      <dgm:prSet presAssocID="{95CABBD1-C770-4D43-9239-B50C1744FB9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7912588-9A62-D344-B16E-CB71AB3672C1}" type="pres">
      <dgm:prSet presAssocID="{95CABBD1-C770-4D43-9239-B50C1744FB9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6057309-0804-8F44-B382-F6B1A77C182C}" type="presOf" srcId="{B78C19B1-46A1-2C40-9C04-81C1DBD50A6A}" destId="{07912588-9A62-D344-B16E-CB71AB3672C1}" srcOrd="0" destOrd="0" presId="urn:microsoft.com/office/officeart/2005/8/layout/matrix1"/>
    <dgm:cxn modelId="{25224D0A-0A5E-DB44-B126-6CA58D545EC5}" type="presOf" srcId="{7C0573B7-16EB-A64E-A332-F023E20465A2}" destId="{3DAC99DA-FC28-1D4D-8C3C-94AD1F050E32}" srcOrd="0" destOrd="0" presId="urn:microsoft.com/office/officeart/2005/8/layout/matrix1"/>
    <dgm:cxn modelId="{DF0E1F1E-B385-7C4E-B8CD-A0E146DB8DFF}" type="presOf" srcId="{4EC7F824-E765-1C47-B96B-FE50E7B09039}" destId="{B1172DBB-41B2-2842-847E-0AFDFB9E69DA}" srcOrd="0" destOrd="0" presId="urn:microsoft.com/office/officeart/2005/8/layout/matrix1"/>
    <dgm:cxn modelId="{56531746-CAF2-A148-A14E-09066BAAE0C2}" srcId="{B78C19B1-46A1-2C40-9C04-81C1DBD50A6A}" destId="{7C0573B7-16EB-A64E-A332-F023E20465A2}" srcOrd="0" destOrd="0" parTransId="{4B895BA5-D70D-9C48-9DD3-9F61991182BA}" sibTransId="{267A520E-6875-8F41-B5E4-217E04D5B937}"/>
    <dgm:cxn modelId="{E6CC164B-0F28-D946-8FB1-F44DBBF38CE9}" type="presOf" srcId="{95CABBD1-C770-4D43-9239-B50C1744FB97}" destId="{B40F17A7-61B3-2242-A8B5-EFBF68213F36}" srcOrd="0" destOrd="0" presId="urn:microsoft.com/office/officeart/2005/8/layout/matrix1"/>
    <dgm:cxn modelId="{B6DA444C-5DCD-FB46-BB14-75DD5DD33F0A}" srcId="{B78C19B1-46A1-2C40-9C04-81C1DBD50A6A}" destId="{3F6A9B8C-292A-EC48-A8E2-42BB0F4C7CA0}" srcOrd="3" destOrd="0" parTransId="{A41B5CB8-FC48-234A-ADA7-40F0FB83A80F}" sibTransId="{1E35D6E4-6244-2C43-806D-3B55854551A4}"/>
    <dgm:cxn modelId="{13796482-45F2-2A42-BC86-AA19DF8F1EF7}" type="presOf" srcId="{3F6A9B8C-292A-EC48-A8E2-42BB0F4C7CA0}" destId="{4549DABC-9F51-CB40-AE14-2B4401D55891}" srcOrd="1" destOrd="0" presId="urn:microsoft.com/office/officeart/2005/8/layout/matrix1"/>
    <dgm:cxn modelId="{B5D34DAB-6F1C-1946-8DE5-2C69D42CBC85}" srcId="{B78C19B1-46A1-2C40-9C04-81C1DBD50A6A}" destId="{10156BBB-0A5B-1145-8BA3-F006E51A97A0}" srcOrd="2" destOrd="0" parTransId="{0FED8C52-D65E-E940-8464-D10ED0C07CF1}" sibTransId="{71BBF8E5-68AF-7B42-BE64-6E2115FF1CAC}"/>
    <dgm:cxn modelId="{192AB0AB-DD8F-884D-ABA9-B2EA87053A77}" srcId="{95CABBD1-C770-4D43-9239-B50C1744FB97}" destId="{B78C19B1-46A1-2C40-9C04-81C1DBD50A6A}" srcOrd="0" destOrd="0" parTransId="{D102BE2E-013E-D84E-BD81-9C6D9AB8581F}" sibTransId="{E92B87B3-56D4-584E-995C-C7DEC86EC2CB}"/>
    <dgm:cxn modelId="{0774ADB1-DA58-2047-8596-60669209CD1E}" srcId="{B78C19B1-46A1-2C40-9C04-81C1DBD50A6A}" destId="{4EC7F824-E765-1C47-B96B-FE50E7B09039}" srcOrd="1" destOrd="0" parTransId="{1589F2B0-0044-3F49-A320-CFE701CD9292}" sibTransId="{B9D0D770-CC17-8647-87B7-83D8771807F4}"/>
    <dgm:cxn modelId="{B69DA7C2-82B8-5149-97DC-AFFA8216601F}" type="presOf" srcId="{10156BBB-0A5B-1145-8BA3-F006E51A97A0}" destId="{5AEAB8E4-966C-984E-8157-9C665B98A635}" srcOrd="0" destOrd="0" presId="urn:microsoft.com/office/officeart/2005/8/layout/matrix1"/>
    <dgm:cxn modelId="{E2C9C5CA-CEA1-4D40-9782-A12EA006416F}" type="presOf" srcId="{7C0573B7-16EB-A64E-A332-F023E20465A2}" destId="{D0F3BAA7-A772-0C43-B16A-780B99CC2B1B}" srcOrd="1" destOrd="0" presId="urn:microsoft.com/office/officeart/2005/8/layout/matrix1"/>
    <dgm:cxn modelId="{07BD62E0-1ABC-9D4D-83D1-2DA3326D95D6}" type="presOf" srcId="{10156BBB-0A5B-1145-8BA3-F006E51A97A0}" destId="{C840AD4D-F2F7-0B4F-B8D2-EF24C95571CC}" srcOrd="1" destOrd="0" presId="urn:microsoft.com/office/officeart/2005/8/layout/matrix1"/>
    <dgm:cxn modelId="{166266E2-9681-3B43-B668-61FE0E3D8A96}" type="presOf" srcId="{4EC7F824-E765-1C47-B96B-FE50E7B09039}" destId="{ABB79DFC-F4CD-1642-8B01-CB79760250C7}" srcOrd="1" destOrd="0" presId="urn:microsoft.com/office/officeart/2005/8/layout/matrix1"/>
    <dgm:cxn modelId="{C7D4B1F8-D76B-4540-B6B0-D15114B4D178}" type="presOf" srcId="{3F6A9B8C-292A-EC48-A8E2-42BB0F4C7CA0}" destId="{F49AF441-9253-C442-96A7-1293C33CEA54}" srcOrd="0" destOrd="0" presId="urn:microsoft.com/office/officeart/2005/8/layout/matrix1"/>
    <dgm:cxn modelId="{F38E5CD3-58FD-6C48-A675-3EF9F95483E6}" type="presParOf" srcId="{B40F17A7-61B3-2242-A8B5-EFBF68213F36}" destId="{D72DD2D3-A452-ED48-815C-B537D7615553}" srcOrd="0" destOrd="0" presId="urn:microsoft.com/office/officeart/2005/8/layout/matrix1"/>
    <dgm:cxn modelId="{3DFDFA89-20E3-6142-9B92-F03DB13B3580}" type="presParOf" srcId="{D72DD2D3-A452-ED48-815C-B537D7615553}" destId="{3DAC99DA-FC28-1D4D-8C3C-94AD1F050E32}" srcOrd="0" destOrd="0" presId="urn:microsoft.com/office/officeart/2005/8/layout/matrix1"/>
    <dgm:cxn modelId="{FDF265C3-520B-2647-8D2F-E308A0920EDC}" type="presParOf" srcId="{D72DD2D3-A452-ED48-815C-B537D7615553}" destId="{D0F3BAA7-A772-0C43-B16A-780B99CC2B1B}" srcOrd="1" destOrd="0" presId="urn:microsoft.com/office/officeart/2005/8/layout/matrix1"/>
    <dgm:cxn modelId="{E91DC03E-4F7B-CA4E-930B-A63351FB2411}" type="presParOf" srcId="{D72DD2D3-A452-ED48-815C-B537D7615553}" destId="{B1172DBB-41B2-2842-847E-0AFDFB9E69DA}" srcOrd="2" destOrd="0" presId="urn:microsoft.com/office/officeart/2005/8/layout/matrix1"/>
    <dgm:cxn modelId="{9AA9AD9A-7F84-0543-92FB-0EDB102603BE}" type="presParOf" srcId="{D72DD2D3-A452-ED48-815C-B537D7615553}" destId="{ABB79DFC-F4CD-1642-8B01-CB79760250C7}" srcOrd="3" destOrd="0" presId="urn:microsoft.com/office/officeart/2005/8/layout/matrix1"/>
    <dgm:cxn modelId="{329F0440-20D7-0D4F-BFF5-2AAD1B6A5263}" type="presParOf" srcId="{D72DD2D3-A452-ED48-815C-B537D7615553}" destId="{5AEAB8E4-966C-984E-8157-9C665B98A635}" srcOrd="4" destOrd="0" presId="urn:microsoft.com/office/officeart/2005/8/layout/matrix1"/>
    <dgm:cxn modelId="{E529E076-452A-8A44-B378-22EA06C484C2}" type="presParOf" srcId="{D72DD2D3-A452-ED48-815C-B537D7615553}" destId="{C840AD4D-F2F7-0B4F-B8D2-EF24C95571CC}" srcOrd="5" destOrd="0" presId="urn:microsoft.com/office/officeart/2005/8/layout/matrix1"/>
    <dgm:cxn modelId="{A0E77B02-F7A0-F648-B66E-8B5A569BB2F0}" type="presParOf" srcId="{D72DD2D3-A452-ED48-815C-B537D7615553}" destId="{F49AF441-9253-C442-96A7-1293C33CEA54}" srcOrd="6" destOrd="0" presId="urn:microsoft.com/office/officeart/2005/8/layout/matrix1"/>
    <dgm:cxn modelId="{B2908818-8321-3A4C-9DAE-B80C2E3D113B}" type="presParOf" srcId="{D72DD2D3-A452-ED48-815C-B537D7615553}" destId="{4549DABC-9F51-CB40-AE14-2B4401D55891}" srcOrd="7" destOrd="0" presId="urn:microsoft.com/office/officeart/2005/8/layout/matrix1"/>
    <dgm:cxn modelId="{608D80D7-8640-5D4F-AE01-52C4BBA3DFBF}" type="presParOf" srcId="{B40F17A7-61B3-2242-A8B5-EFBF68213F36}" destId="{07912588-9A62-D344-B16E-CB71AB3672C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C99DA-FC28-1D4D-8C3C-94AD1F050E32}">
      <dsp:nvSpPr>
        <dsp:cNvPr id="0" name=""/>
        <dsp:cNvSpPr/>
      </dsp:nvSpPr>
      <dsp:spPr>
        <a:xfrm rot="16200000">
          <a:off x="862197" y="-862197"/>
          <a:ext cx="2061123" cy="3785518"/>
        </a:xfrm>
        <a:prstGeom prst="round1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 err="1"/>
            <a:t>Forschung</a:t>
          </a:r>
          <a:endParaRPr lang="en-GB" sz="4400" kern="1200" dirty="0"/>
        </a:p>
      </dsp:txBody>
      <dsp:txXfrm rot="5400000">
        <a:off x="-1" y="1"/>
        <a:ext cx="3785518" cy="1545842"/>
      </dsp:txXfrm>
    </dsp:sp>
    <dsp:sp modelId="{B1172DBB-41B2-2842-847E-0AFDFB9E69DA}">
      <dsp:nvSpPr>
        <dsp:cNvPr id="0" name=""/>
        <dsp:cNvSpPr/>
      </dsp:nvSpPr>
      <dsp:spPr>
        <a:xfrm>
          <a:off x="3785518" y="0"/>
          <a:ext cx="3785518" cy="2061123"/>
        </a:xfrm>
        <a:prstGeom prst="round1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 err="1"/>
            <a:t>Bildung</a:t>
          </a:r>
          <a:endParaRPr lang="en-GB" sz="4400" kern="1200" dirty="0"/>
        </a:p>
      </dsp:txBody>
      <dsp:txXfrm>
        <a:off x="3785518" y="0"/>
        <a:ext cx="3785518" cy="1545842"/>
      </dsp:txXfrm>
    </dsp:sp>
    <dsp:sp modelId="{5AEAB8E4-966C-984E-8157-9C665B98A635}">
      <dsp:nvSpPr>
        <dsp:cNvPr id="0" name=""/>
        <dsp:cNvSpPr/>
      </dsp:nvSpPr>
      <dsp:spPr>
        <a:xfrm rot="10800000">
          <a:off x="0" y="2061123"/>
          <a:ext cx="3785518" cy="2061123"/>
        </a:xfrm>
        <a:prstGeom prst="round1Rect">
          <a:avLst/>
        </a:prstGeom>
        <a:solidFill>
          <a:srgbClr val="5A606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 err="1"/>
            <a:t>Infrastruktur</a:t>
          </a:r>
          <a:endParaRPr lang="en-GB" sz="4400" kern="1200" dirty="0"/>
        </a:p>
      </dsp:txBody>
      <dsp:txXfrm rot="10800000">
        <a:off x="0" y="2576403"/>
        <a:ext cx="3785518" cy="1545842"/>
      </dsp:txXfrm>
    </dsp:sp>
    <dsp:sp modelId="{F49AF441-9253-C442-96A7-1293C33CEA54}">
      <dsp:nvSpPr>
        <dsp:cNvPr id="0" name=""/>
        <dsp:cNvSpPr/>
      </dsp:nvSpPr>
      <dsp:spPr>
        <a:xfrm rot="5400000">
          <a:off x="4647715" y="1198925"/>
          <a:ext cx="2061123" cy="3785518"/>
        </a:xfrm>
        <a:prstGeom prst="round1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 err="1"/>
            <a:t>Beratung</a:t>
          </a:r>
          <a:endParaRPr lang="en-GB" sz="4400" kern="1200" dirty="0"/>
        </a:p>
      </dsp:txBody>
      <dsp:txXfrm rot="-5400000">
        <a:off x="3785517" y="2576403"/>
        <a:ext cx="3785518" cy="1545842"/>
      </dsp:txXfrm>
    </dsp:sp>
    <dsp:sp modelId="{07912588-9A62-D344-B16E-CB71AB3672C1}">
      <dsp:nvSpPr>
        <dsp:cNvPr id="0" name=""/>
        <dsp:cNvSpPr/>
      </dsp:nvSpPr>
      <dsp:spPr>
        <a:xfrm>
          <a:off x="2649862" y="1545842"/>
          <a:ext cx="2271310" cy="1030561"/>
        </a:xfrm>
        <a:prstGeom prst="roundRect">
          <a:avLst/>
        </a:prstGeom>
        <a:solidFill>
          <a:srgbClr val="F2F3F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AISC</a:t>
          </a:r>
        </a:p>
      </dsp:txBody>
      <dsp:txXfrm>
        <a:off x="2700170" y="1596150"/>
        <a:ext cx="2170694" cy="929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EC12233-42E3-BCF6-904D-3837B15E21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BC0507-4319-6E48-86C4-FB29BF2958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22D8D-A38A-4E73-8A50-D9155A9F6B37}" type="datetimeFigureOut">
              <a:rPr lang="de-DE" smtClean="0"/>
              <a:t>04.02.2026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421255-D7CA-62E5-D227-9FADC5710D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7726FB-131F-52B1-56D6-4DB1DF2D31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FDBFB-1AF6-40BB-B54E-A579A4352E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989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518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 err="1"/>
              <a:t>Sensing</a:t>
            </a:r>
            <a:r>
              <a:rPr lang="de-DE" dirty="0"/>
              <a:t> bezieht sich auf das Messen/Erfassen/Wahrnehmen von Daten</a:t>
            </a:r>
          </a:p>
          <a:p>
            <a:pPr>
              <a:buFontTx/>
              <a:buChar char="-"/>
            </a:pPr>
            <a:r>
              <a:rPr lang="de-DE" dirty="0"/>
              <a:t>Instrumente der Wahrnehmung sind menschliche Sinnesorgane u. technische Hilfsgeräte</a:t>
            </a:r>
          </a:p>
          <a:p>
            <a:pPr>
              <a:buFontTx/>
              <a:buChar char="-"/>
            </a:pPr>
            <a:r>
              <a:rPr lang="de-DE" dirty="0"/>
              <a:t>Technische Hilfsgeräte lassen sich unterteilen in autonome </a:t>
            </a:r>
            <a:r>
              <a:rPr lang="de-DE" dirty="0" err="1"/>
              <a:t>Geärte</a:t>
            </a:r>
            <a:r>
              <a:rPr lang="de-DE" dirty="0"/>
              <a:t> (z.B. Internet </a:t>
            </a:r>
            <a:r>
              <a:rPr lang="de-DE" dirty="0" err="1"/>
              <a:t>of</a:t>
            </a:r>
            <a:r>
              <a:rPr lang="de-DE" dirty="0"/>
              <a:t> Things) u. nicht-autonome Geräte (z.B. Smartphone)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35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4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 err="1"/>
              <a:t>Sensing</a:t>
            </a:r>
            <a:r>
              <a:rPr lang="de-DE" dirty="0"/>
              <a:t> bezieht sich auf das Messen/Erfassen/Wahrnehmen von Daten</a:t>
            </a:r>
          </a:p>
          <a:p>
            <a:pPr>
              <a:buFontTx/>
              <a:buChar char="-"/>
            </a:pPr>
            <a:r>
              <a:rPr lang="de-DE" dirty="0"/>
              <a:t>Instrumente der Wahrnehmung sind menschliche Sinnesorgane u. technische Hilfsgeräte</a:t>
            </a:r>
          </a:p>
          <a:p>
            <a:pPr>
              <a:buFontTx/>
              <a:buChar char="-"/>
            </a:pPr>
            <a:r>
              <a:rPr lang="de-DE" dirty="0"/>
              <a:t>Technische Hilfsgeräte lassen sich unterteilen in autonome </a:t>
            </a:r>
            <a:r>
              <a:rPr lang="de-DE" dirty="0" err="1"/>
              <a:t>Geärte</a:t>
            </a:r>
            <a:r>
              <a:rPr lang="de-DE" dirty="0"/>
              <a:t> (z.B. Internet </a:t>
            </a:r>
            <a:r>
              <a:rPr lang="de-DE" dirty="0" err="1"/>
              <a:t>of</a:t>
            </a:r>
            <a:r>
              <a:rPr lang="de-DE" dirty="0"/>
              <a:t> Things) u. nicht-autonome Geräte (z.B. Smartphone)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490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 err="1"/>
              <a:t>Sensing</a:t>
            </a:r>
            <a:r>
              <a:rPr lang="de-DE" dirty="0"/>
              <a:t> bezieht sich auf das Messen/Erfassen/Wahrnehmen von Daten</a:t>
            </a:r>
          </a:p>
          <a:p>
            <a:pPr>
              <a:buFontTx/>
              <a:buChar char="-"/>
            </a:pPr>
            <a:r>
              <a:rPr lang="de-DE" dirty="0"/>
              <a:t>Instrumente der Wahrnehmung sind menschliche Sinnesorgane u. technische Hilfsgeräte</a:t>
            </a:r>
          </a:p>
          <a:p>
            <a:pPr>
              <a:buFontTx/>
              <a:buChar char="-"/>
            </a:pPr>
            <a:r>
              <a:rPr lang="de-DE" dirty="0"/>
              <a:t>Technische Hilfsgeräte lassen sich unterteilen in autonome </a:t>
            </a:r>
            <a:r>
              <a:rPr lang="de-DE" dirty="0" err="1"/>
              <a:t>Geärte</a:t>
            </a:r>
            <a:r>
              <a:rPr lang="de-DE" dirty="0"/>
              <a:t> (z.B. Internet </a:t>
            </a:r>
            <a:r>
              <a:rPr lang="de-DE" dirty="0" err="1"/>
              <a:t>of</a:t>
            </a:r>
            <a:r>
              <a:rPr lang="de-DE" dirty="0"/>
              <a:t> Things) u. nicht-autonome Geräte (z.B. Smartphone)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879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017457" y="1152000"/>
            <a:ext cx="687876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589" y="5734050"/>
            <a:ext cx="222923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017456" y="2388247"/>
            <a:ext cx="6878767" cy="75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lvl="1" algn="ctr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000"/>
            </a:lvl2pPr>
            <a:lvl3pPr lvl="2" algn="ctr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589" y="5734050"/>
            <a:ext cx="222923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3831" y="3624398"/>
            <a:ext cx="7516383" cy="34838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4186443" y="6416504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5340107" y="6416504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3" name="Grafik 2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E81DAFF2-0889-E0F9-8F38-135A72BA98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26263" y="453524"/>
            <a:ext cx="1705178" cy="603083"/>
          </a:xfrm>
          <a:prstGeom prst="rect">
            <a:avLst/>
          </a:prstGeom>
        </p:spPr>
      </p:pic>
      <p:pic>
        <p:nvPicPr>
          <p:cNvPr id="8" name="Grafik 7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9ACFAC27-EC97-9C9F-2A5C-709764FCE5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72186" y="1205010"/>
            <a:ext cx="1459255" cy="973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 userDrawn="1">
  <p:cSld name="Inhalt 1 - blau - dunkel">
    <p:bg>
      <p:bgPr>
        <a:solidFill>
          <a:schemeClr val="tx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6FFBA11-7FCA-3966-39B5-60F5B59721B3}"/>
              </a:ext>
            </a:extLst>
          </p:cNvPr>
          <p:cNvSpPr/>
          <p:nvPr userDrawn="1"/>
        </p:nvSpPr>
        <p:spPr>
          <a:xfrm flipH="1">
            <a:off x="0" y="0"/>
            <a:ext cx="3006250" cy="6858000"/>
          </a:xfrm>
          <a:prstGeom prst="rect">
            <a:avLst/>
          </a:prstGeom>
          <a:solidFill>
            <a:srgbClr val="007A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FC6DA92D-7911-DC9B-2294-661E3C37E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4675" y="1758794"/>
            <a:ext cx="8658226" cy="420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0C2D24FF-6DA4-A2E6-B1BA-05AFD8A30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675" y="507304"/>
            <a:ext cx="6851715" cy="100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B59B0B50-F62E-E1B4-B518-263B08865AF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E8B333C8-FF8D-F62D-C810-03DD02DEEB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879055-9A2F-BCD3-456C-CEF593B5F6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4903" y="260100"/>
            <a:ext cx="1706881" cy="603083"/>
          </a:xfrm>
          <a:prstGeom prst="rect">
            <a:avLst/>
          </a:prstGeom>
        </p:spPr>
      </p:pic>
      <p:sp>
        <p:nvSpPr>
          <p:cNvPr id="11" name="Google Shape;24;p2">
            <a:extLst>
              <a:ext uri="{FF2B5EF4-FFF2-40B4-BE49-F238E27FC236}">
                <a16:creationId xmlns:a16="http://schemas.microsoft.com/office/drawing/2014/main" id="{AE2036F9-DFD9-5610-5439-957AC760DE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46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 userDrawn="1">
  <p:cSld name="Inhalt 1 - grün">
    <p:bg>
      <p:bgPr>
        <a:solidFill>
          <a:srgbClr val="18E797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6FFBA11-7FCA-3966-39B5-60F5B59721B3}"/>
              </a:ext>
            </a:extLst>
          </p:cNvPr>
          <p:cNvSpPr/>
          <p:nvPr userDrawn="1"/>
        </p:nvSpPr>
        <p:spPr>
          <a:xfrm>
            <a:off x="3006250" y="0"/>
            <a:ext cx="9185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3" name="Grafik 2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0D51BF53-641B-1A42-11E3-E1F67454E1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FC6DA92D-7911-DC9B-2294-661E3C37E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4675" y="1758794"/>
            <a:ext cx="8658226" cy="420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0C2D24FF-6DA4-A2E6-B1BA-05AFD8A30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675" y="507304"/>
            <a:ext cx="6851715" cy="100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B59B0B50-F62E-E1B4-B518-263B08865AF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E8B333C8-FF8D-F62D-C810-03DD02DEEB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24;p2">
            <a:extLst>
              <a:ext uri="{FF2B5EF4-FFF2-40B4-BE49-F238E27FC236}">
                <a16:creationId xmlns:a16="http://schemas.microsoft.com/office/drawing/2014/main" id="{2A3D60E5-5F1B-EC13-9002-8CE5275DF7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939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 userDrawn="1">
  <p:cSld name="Inhalt 1 - grün - dunkel">
    <p:bg>
      <p:bgPr>
        <a:solidFill>
          <a:schemeClr val="tx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6FFBA11-7FCA-3966-39B5-60F5B59721B3}"/>
              </a:ext>
            </a:extLst>
          </p:cNvPr>
          <p:cNvSpPr/>
          <p:nvPr userDrawn="1"/>
        </p:nvSpPr>
        <p:spPr>
          <a:xfrm flipH="1">
            <a:off x="0" y="0"/>
            <a:ext cx="3006250" cy="6858000"/>
          </a:xfrm>
          <a:prstGeom prst="rect">
            <a:avLst/>
          </a:prstGeom>
          <a:solidFill>
            <a:srgbClr val="18E7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FC6DA92D-7911-DC9B-2294-661E3C37E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4675" y="1758794"/>
            <a:ext cx="8658226" cy="420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0C2D24FF-6DA4-A2E6-B1BA-05AFD8A30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675" y="507304"/>
            <a:ext cx="6851715" cy="100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B59B0B50-F62E-E1B4-B518-263B08865AF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E8B333C8-FF8D-F62D-C810-03DD02DEEB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879055-9A2F-BCD3-456C-CEF593B5F6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4903" y="260100"/>
            <a:ext cx="1706881" cy="603083"/>
          </a:xfrm>
          <a:prstGeom prst="rect">
            <a:avLst/>
          </a:prstGeom>
        </p:spPr>
      </p:pic>
      <p:sp>
        <p:nvSpPr>
          <p:cNvPr id="11" name="Google Shape;24;p2">
            <a:extLst>
              <a:ext uri="{FF2B5EF4-FFF2-40B4-BE49-F238E27FC236}">
                <a16:creationId xmlns:a16="http://schemas.microsoft.com/office/drawing/2014/main" id="{321B610B-64F7-D6A3-8D6F-744AF321EE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670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 dunkel" preserve="1" userDrawn="1">
  <p:cSld name="Inhalt 2"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80A1D962-6EBE-42A3-9745-798764273018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E67989E-C41B-4A5E-A549-5592B33B1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5" name="Google Shape;39;p4">
            <a:extLst>
              <a:ext uri="{FF2B5EF4-FFF2-40B4-BE49-F238E27FC236}">
                <a16:creationId xmlns:a16="http://schemas.microsoft.com/office/drawing/2014/main" id="{88044670-7AC7-6879-91A5-7B66E43BC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9174" y="572883"/>
            <a:ext cx="8251200" cy="80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A0DC78AC-7303-B6DA-E439-AB26CB990B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19175" y="1941616"/>
            <a:ext cx="10514013" cy="355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</a:defRPr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" name="Google Shape;139;p16">
            <a:extLst>
              <a:ext uri="{FF2B5EF4-FFF2-40B4-BE49-F238E27FC236}">
                <a16:creationId xmlns:a16="http://schemas.microsoft.com/office/drawing/2014/main" id="{23E18989-F6B4-6EF4-90C9-67F89F8042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8" name="Google Shape;140;p16">
            <a:extLst>
              <a:ext uri="{FF2B5EF4-FFF2-40B4-BE49-F238E27FC236}">
                <a16:creationId xmlns:a16="http://schemas.microsoft.com/office/drawing/2014/main" id="{83E3C31D-BDFA-6851-61C1-8CC30E69A4D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pic>
        <p:nvPicPr>
          <p:cNvPr id="11" name="Grafik 10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4D57BB97-F3F1-3BBD-556F-68BD816791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4903" y="271341"/>
            <a:ext cx="1705178" cy="603083"/>
          </a:xfrm>
          <a:prstGeom prst="rect">
            <a:avLst/>
          </a:prstGeom>
        </p:spPr>
      </p:pic>
      <p:sp>
        <p:nvSpPr>
          <p:cNvPr id="12" name="Google Shape;24;p2">
            <a:extLst>
              <a:ext uri="{FF2B5EF4-FFF2-40B4-BE49-F238E27FC236}">
                <a16:creationId xmlns:a16="http://schemas.microsoft.com/office/drawing/2014/main" id="{9544BBB8-AABB-F348-E790-A025FC7097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28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 dunkel" preserve="1" userDrawn="1">
  <p:cSld name="Inhalt 2 - dunkel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1531078" y="6417336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F41E5-5043-1676-634A-40E34BE61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4903" y="260100"/>
            <a:ext cx="1706881" cy="603083"/>
          </a:xfrm>
          <a:prstGeom prst="rect">
            <a:avLst/>
          </a:prstGeom>
        </p:spPr>
      </p:pic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80A1D962-6EBE-42A3-9745-798764273018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E67989E-C41B-4A5E-A549-5592B33B1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5" name="Google Shape;39;p4">
            <a:extLst>
              <a:ext uri="{FF2B5EF4-FFF2-40B4-BE49-F238E27FC236}">
                <a16:creationId xmlns:a16="http://schemas.microsoft.com/office/drawing/2014/main" id="{88044670-7AC7-6879-91A5-7B66E43BC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9174" y="572883"/>
            <a:ext cx="8251200" cy="80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A0DC78AC-7303-B6DA-E439-AB26CB990B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19175" y="1941617"/>
            <a:ext cx="10514013" cy="355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" name="Google Shape;139;p16">
            <a:extLst>
              <a:ext uri="{FF2B5EF4-FFF2-40B4-BE49-F238E27FC236}">
                <a16:creationId xmlns:a16="http://schemas.microsoft.com/office/drawing/2014/main" id="{23E18989-F6B4-6EF4-90C9-67F89F8042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8" name="Google Shape;140;p16">
            <a:extLst>
              <a:ext uri="{FF2B5EF4-FFF2-40B4-BE49-F238E27FC236}">
                <a16:creationId xmlns:a16="http://schemas.microsoft.com/office/drawing/2014/main" id="{83E3C31D-BDFA-6851-61C1-8CC30E69A4D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6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>
  <p:cSld name="Zwischentitel - gelb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05200" y="2536825"/>
            <a:ext cx="6228000" cy="507372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/>
          <p:nvPr/>
        </p:nvSpPr>
        <p:spPr>
          <a:xfrm>
            <a:off x="269479" y="257680"/>
            <a:ext cx="11647785" cy="6331539"/>
          </a:xfrm>
          <a:custGeom>
            <a:avLst/>
            <a:gdLst/>
            <a:ahLst/>
            <a:cxnLst/>
            <a:rect l="l" t="t" r="r" b="b"/>
            <a:pathLst>
              <a:path w="11647785" h="6331539" extrusionOk="0">
                <a:moveTo>
                  <a:pt x="11647785" y="6331540"/>
                </a:moveTo>
                <a:lnTo>
                  <a:pt x="2701721" y="6331540"/>
                </a:lnTo>
                <a:cubicBezTo>
                  <a:pt x="2699098" y="6331540"/>
                  <a:pt x="2696969" y="6329411"/>
                  <a:pt x="2696969" y="6326788"/>
                </a:cubicBezTo>
                <a:cubicBezTo>
                  <a:pt x="2696969" y="6324165"/>
                  <a:pt x="2699098" y="6322036"/>
                  <a:pt x="2701721" y="6322036"/>
                </a:cubicBezTo>
                <a:lnTo>
                  <a:pt x="11638281" y="6322036"/>
                </a:lnTo>
                <a:lnTo>
                  <a:pt x="11638281" y="9504"/>
                </a:lnTo>
                <a:lnTo>
                  <a:pt x="9504" y="9504"/>
                </a:lnTo>
                <a:lnTo>
                  <a:pt x="9504" y="6322036"/>
                </a:lnTo>
                <a:lnTo>
                  <a:pt x="616696" y="6322036"/>
                </a:lnTo>
                <a:cubicBezTo>
                  <a:pt x="619319" y="6322036"/>
                  <a:pt x="621448" y="6324165"/>
                  <a:pt x="621448" y="6326788"/>
                </a:cubicBezTo>
                <a:cubicBezTo>
                  <a:pt x="621448" y="6329411"/>
                  <a:pt x="619319" y="6331540"/>
                  <a:pt x="616696" y="6331540"/>
                </a:cubicBezTo>
                <a:lnTo>
                  <a:pt x="0" y="6331540"/>
                </a:lnTo>
                <a:lnTo>
                  <a:pt x="0" y="0"/>
                </a:lnTo>
                <a:lnTo>
                  <a:pt x="11647785" y="0"/>
                </a:lnTo>
                <a:lnTo>
                  <a:pt x="11647785" y="63315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019174" y="533488"/>
            <a:ext cx="8330772" cy="84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Verdana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B3C7E3A-DCE4-A96C-6C79-D67DA44C41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555" t="7416" r="3950" b="10350"/>
          <a:stretch/>
        </p:blipFill>
        <p:spPr>
          <a:xfrm>
            <a:off x="10190303" y="292593"/>
            <a:ext cx="1668083" cy="592932"/>
          </a:xfrm>
          <a:prstGeom prst="rect">
            <a:avLst/>
          </a:prstGeom>
        </p:spPr>
      </p:pic>
      <p:sp>
        <p:nvSpPr>
          <p:cNvPr id="8" name="Google Shape;60;p7">
            <a:extLst>
              <a:ext uri="{FF2B5EF4-FFF2-40B4-BE49-F238E27FC236}">
                <a16:creationId xmlns:a16="http://schemas.microsoft.com/office/drawing/2014/main" id="{FD026BEB-E418-E116-6D3D-6DB31DD85A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9584" y="6166658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0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>
  <p:cSld name="Zwischentitel - orange">
    <p:bg>
      <p:bgPr>
        <a:solidFill>
          <a:schemeClr val="accen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05200" y="2536825"/>
            <a:ext cx="6228000" cy="507372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/>
          <p:nvPr/>
        </p:nvSpPr>
        <p:spPr>
          <a:xfrm>
            <a:off x="269479" y="257680"/>
            <a:ext cx="11647785" cy="6331539"/>
          </a:xfrm>
          <a:custGeom>
            <a:avLst/>
            <a:gdLst/>
            <a:ahLst/>
            <a:cxnLst/>
            <a:rect l="l" t="t" r="r" b="b"/>
            <a:pathLst>
              <a:path w="11647785" h="6331539" extrusionOk="0">
                <a:moveTo>
                  <a:pt x="11647785" y="6331540"/>
                </a:moveTo>
                <a:lnTo>
                  <a:pt x="2701721" y="6331540"/>
                </a:lnTo>
                <a:cubicBezTo>
                  <a:pt x="2699098" y="6331540"/>
                  <a:pt x="2696969" y="6329411"/>
                  <a:pt x="2696969" y="6326788"/>
                </a:cubicBezTo>
                <a:cubicBezTo>
                  <a:pt x="2696969" y="6324165"/>
                  <a:pt x="2699098" y="6322036"/>
                  <a:pt x="2701721" y="6322036"/>
                </a:cubicBezTo>
                <a:lnTo>
                  <a:pt x="11638281" y="6322036"/>
                </a:lnTo>
                <a:lnTo>
                  <a:pt x="11638281" y="9504"/>
                </a:lnTo>
                <a:lnTo>
                  <a:pt x="9504" y="9504"/>
                </a:lnTo>
                <a:lnTo>
                  <a:pt x="9504" y="6322036"/>
                </a:lnTo>
                <a:lnTo>
                  <a:pt x="616696" y="6322036"/>
                </a:lnTo>
                <a:cubicBezTo>
                  <a:pt x="619319" y="6322036"/>
                  <a:pt x="621448" y="6324165"/>
                  <a:pt x="621448" y="6326788"/>
                </a:cubicBezTo>
                <a:cubicBezTo>
                  <a:pt x="621448" y="6329411"/>
                  <a:pt x="619319" y="6331540"/>
                  <a:pt x="616696" y="6331540"/>
                </a:cubicBezTo>
                <a:lnTo>
                  <a:pt x="0" y="6331540"/>
                </a:lnTo>
                <a:lnTo>
                  <a:pt x="0" y="0"/>
                </a:lnTo>
                <a:lnTo>
                  <a:pt x="11647785" y="0"/>
                </a:lnTo>
                <a:lnTo>
                  <a:pt x="11647785" y="63315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019174" y="533488"/>
            <a:ext cx="8330772" cy="84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Verdana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E0C629-8494-42BD-7E2C-D046B03452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442" t="7231" r="483" b="3301"/>
          <a:stretch/>
        </p:blipFill>
        <p:spPr>
          <a:xfrm>
            <a:off x="10184368" y="292593"/>
            <a:ext cx="1674018" cy="592932"/>
          </a:xfrm>
          <a:prstGeom prst="rect">
            <a:avLst/>
          </a:prstGeom>
        </p:spPr>
      </p:pic>
      <p:sp>
        <p:nvSpPr>
          <p:cNvPr id="12" name="Google Shape;60;p7">
            <a:extLst>
              <a:ext uri="{FF2B5EF4-FFF2-40B4-BE49-F238E27FC236}">
                <a16:creationId xmlns:a16="http://schemas.microsoft.com/office/drawing/2014/main" id="{DB7BC548-6090-CA7A-F00D-062EBC8756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9584" y="6166658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27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>
  <p:cSld name="Zwischentitel - rot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05200" y="2536825"/>
            <a:ext cx="6228000" cy="507372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/>
          <p:nvPr/>
        </p:nvSpPr>
        <p:spPr>
          <a:xfrm>
            <a:off x="269479" y="257680"/>
            <a:ext cx="11647785" cy="6331539"/>
          </a:xfrm>
          <a:custGeom>
            <a:avLst/>
            <a:gdLst/>
            <a:ahLst/>
            <a:cxnLst/>
            <a:rect l="l" t="t" r="r" b="b"/>
            <a:pathLst>
              <a:path w="11647785" h="6331539" extrusionOk="0">
                <a:moveTo>
                  <a:pt x="11647785" y="6331540"/>
                </a:moveTo>
                <a:lnTo>
                  <a:pt x="2701721" y="6331540"/>
                </a:lnTo>
                <a:cubicBezTo>
                  <a:pt x="2699098" y="6331540"/>
                  <a:pt x="2696969" y="6329411"/>
                  <a:pt x="2696969" y="6326788"/>
                </a:cubicBezTo>
                <a:cubicBezTo>
                  <a:pt x="2696969" y="6324165"/>
                  <a:pt x="2699098" y="6322036"/>
                  <a:pt x="2701721" y="6322036"/>
                </a:cubicBezTo>
                <a:lnTo>
                  <a:pt x="11638281" y="6322036"/>
                </a:lnTo>
                <a:lnTo>
                  <a:pt x="11638281" y="9504"/>
                </a:lnTo>
                <a:lnTo>
                  <a:pt x="9504" y="9504"/>
                </a:lnTo>
                <a:lnTo>
                  <a:pt x="9504" y="6322036"/>
                </a:lnTo>
                <a:lnTo>
                  <a:pt x="616696" y="6322036"/>
                </a:lnTo>
                <a:cubicBezTo>
                  <a:pt x="619319" y="6322036"/>
                  <a:pt x="621448" y="6324165"/>
                  <a:pt x="621448" y="6326788"/>
                </a:cubicBezTo>
                <a:cubicBezTo>
                  <a:pt x="621448" y="6329411"/>
                  <a:pt x="619319" y="6331540"/>
                  <a:pt x="616696" y="6331540"/>
                </a:cubicBezTo>
                <a:lnTo>
                  <a:pt x="0" y="6331540"/>
                </a:lnTo>
                <a:lnTo>
                  <a:pt x="0" y="0"/>
                </a:lnTo>
                <a:lnTo>
                  <a:pt x="11647785" y="0"/>
                </a:lnTo>
                <a:lnTo>
                  <a:pt x="11647785" y="63315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019174" y="533488"/>
            <a:ext cx="8330772" cy="84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Verdana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839AA95-56E8-1B3E-FAE9-53726129AA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r="1168" b="1693"/>
          <a:stretch/>
        </p:blipFill>
        <p:spPr>
          <a:xfrm>
            <a:off x="10196070" y="287536"/>
            <a:ext cx="1666842" cy="592574"/>
          </a:xfrm>
          <a:prstGeom prst="rect">
            <a:avLst/>
          </a:prstGeom>
        </p:spPr>
      </p:pic>
      <p:sp>
        <p:nvSpPr>
          <p:cNvPr id="7" name="Google Shape;60;p7">
            <a:extLst>
              <a:ext uri="{FF2B5EF4-FFF2-40B4-BE49-F238E27FC236}">
                <a16:creationId xmlns:a16="http://schemas.microsoft.com/office/drawing/2014/main" id="{B03A098F-B367-4F6D-98FD-37C79E0C8A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9584" y="6166658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5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>
  <p:cSld name="Zwischentitel - grün">
    <p:bg>
      <p:bgPr>
        <a:solidFill>
          <a:srgbClr val="18E797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05200" y="2536825"/>
            <a:ext cx="6228000" cy="507372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/>
          <p:nvPr/>
        </p:nvSpPr>
        <p:spPr>
          <a:xfrm>
            <a:off x="269479" y="257680"/>
            <a:ext cx="11647785" cy="6331539"/>
          </a:xfrm>
          <a:custGeom>
            <a:avLst/>
            <a:gdLst/>
            <a:ahLst/>
            <a:cxnLst/>
            <a:rect l="l" t="t" r="r" b="b"/>
            <a:pathLst>
              <a:path w="11647785" h="6331539" extrusionOk="0">
                <a:moveTo>
                  <a:pt x="11647785" y="6331540"/>
                </a:moveTo>
                <a:lnTo>
                  <a:pt x="2701721" y="6331540"/>
                </a:lnTo>
                <a:cubicBezTo>
                  <a:pt x="2699098" y="6331540"/>
                  <a:pt x="2696969" y="6329411"/>
                  <a:pt x="2696969" y="6326788"/>
                </a:cubicBezTo>
                <a:cubicBezTo>
                  <a:pt x="2696969" y="6324165"/>
                  <a:pt x="2699098" y="6322036"/>
                  <a:pt x="2701721" y="6322036"/>
                </a:cubicBezTo>
                <a:lnTo>
                  <a:pt x="11638281" y="6322036"/>
                </a:lnTo>
                <a:lnTo>
                  <a:pt x="11638281" y="9504"/>
                </a:lnTo>
                <a:lnTo>
                  <a:pt x="9504" y="9504"/>
                </a:lnTo>
                <a:lnTo>
                  <a:pt x="9504" y="6322036"/>
                </a:lnTo>
                <a:lnTo>
                  <a:pt x="616696" y="6322036"/>
                </a:lnTo>
                <a:cubicBezTo>
                  <a:pt x="619319" y="6322036"/>
                  <a:pt x="621448" y="6324165"/>
                  <a:pt x="621448" y="6326788"/>
                </a:cubicBezTo>
                <a:cubicBezTo>
                  <a:pt x="621448" y="6329411"/>
                  <a:pt x="619319" y="6331540"/>
                  <a:pt x="616696" y="6331540"/>
                </a:cubicBezTo>
                <a:lnTo>
                  <a:pt x="0" y="6331540"/>
                </a:lnTo>
                <a:lnTo>
                  <a:pt x="0" y="0"/>
                </a:lnTo>
                <a:lnTo>
                  <a:pt x="11647785" y="0"/>
                </a:lnTo>
                <a:lnTo>
                  <a:pt x="11647785" y="63315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019174" y="533488"/>
            <a:ext cx="8330772" cy="84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Verdana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F78FD4C-17F2-9AB6-C93F-20A144842E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934" t="6899" r="623"/>
          <a:stretch/>
        </p:blipFill>
        <p:spPr>
          <a:xfrm>
            <a:off x="10203690" y="302761"/>
            <a:ext cx="1654696" cy="583224"/>
          </a:xfrm>
          <a:prstGeom prst="rect">
            <a:avLst/>
          </a:prstGeom>
        </p:spPr>
      </p:pic>
      <p:sp>
        <p:nvSpPr>
          <p:cNvPr id="7" name="Google Shape;60;p7">
            <a:extLst>
              <a:ext uri="{FF2B5EF4-FFF2-40B4-BE49-F238E27FC236}">
                <a16:creationId xmlns:a16="http://schemas.microsoft.com/office/drawing/2014/main" id="{59173232-E0CF-C3DF-2C57-6CD02D20AB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9584" y="6166658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85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>
  <p:cSld name="Zwischentitel - blau">
    <p:bg>
      <p:bgPr>
        <a:solidFill>
          <a:srgbClr val="007A9E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05200" y="2536825"/>
            <a:ext cx="6228000" cy="507372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/>
          <p:nvPr/>
        </p:nvSpPr>
        <p:spPr>
          <a:xfrm>
            <a:off x="269479" y="257680"/>
            <a:ext cx="11647785" cy="6331539"/>
          </a:xfrm>
          <a:custGeom>
            <a:avLst/>
            <a:gdLst/>
            <a:ahLst/>
            <a:cxnLst/>
            <a:rect l="l" t="t" r="r" b="b"/>
            <a:pathLst>
              <a:path w="11647785" h="6331539" extrusionOk="0">
                <a:moveTo>
                  <a:pt x="11647785" y="6331540"/>
                </a:moveTo>
                <a:lnTo>
                  <a:pt x="2701721" y="6331540"/>
                </a:lnTo>
                <a:cubicBezTo>
                  <a:pt x="2699098" y="6331540"/>
                  <a:pt x="2696969" y="6329411"/>
                  <a:pt x="2696969" y="6326788"/>
                </a:cubicBezTo>
                <a:cubicBezTo>
                  <a:pt x="2696969" y="6324165"/>
                  <a:pt x="2699098" y="6322036"/>
                  <a:pt x="2701721" y="6322036"/>
                </a:cubicBezTo>
                <a:lnTo>
                  <a:pt x="11638281" y="6322036"/>
                </a:lnTo>
                <a:lnTo>
                  <a:pt x="11638281" y="9504"/>
                </a:lnTo>
                <a:lnTo>
                  <a:pt x="9504" y="9504"/>
                </a:lnTo>
                <a:lnTo>
                  <a:pt x="9504" y="6322036"/>
                </a:lnTo>
                <a:lnTo>
                  <a:pt x="616696" y="6322036"/>
                </a:lnTo>
                <a:cubicBezTo>
                  <a:pt x="619319" y="6322036"/>
                  <a:pt x="621448" y="6324165"/>
                  <a:pt x="621448" y="6326788"/>
                </a:cubicBezTo>
                <a:cubicBezTo>
                  <a:pt x="621448" y="6329411"/>
                  <a:pt x="619319" y="6331540"/>
                  <a:pt x="616696" y="6331540"/>
                </a:cubicBezTo>
                <a:lnTo>
                  <a:pt x="0" y="6331540"/>
                </a:lnTo>
                <a:lnTo>
                  <a:pt x="0" y="0"/>
                </a:lnTo>
                <a:lnTo>
                  <a:pt x="11647785" y="0"/>
                </a:lnTo>
                <a:lnTo>
                  <a:pt x="11647785" y="63315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019174" y="533488"/>
            <a:ext cx="8330772" cy="84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Verdana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950FE25-7202-9838-476E-FCBBB7AA4D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3736" r="623" b="3087"/>
          <a:stretch/>
        </p:blipFill>
        <p:spPr>
          <a:xfrm>
            <a:off x="10194866" y="311568"/>
            <a:ext cx="1660938" cy="572841"/>
          </a:xfrm>
          <a:prstGeom prst="rect">
            <a:avLst/>
          </a:prstGeom>
        </p:spPr>
      </p:pic>
      <p:sp>
        <p:nvSpPr>
          <p:cNvPr id="8" name="Google Shape;60;p7">
            <a:extLst>
              <a:ext uri="{FF2B5EF4-FFF2-40B4-BE49-F238E27FC236}">
                <a16:creationId xmlns:a16="http://schemas.microsoft.com/office/drawing/2014/main" id="{BFF8EA9B-1C85-4656-0FA5-E04DA75A49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29584" y="6166658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75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preserve="1">
  <p:cSld name="Titelfolie dunkel">
    <p:bg>
      <p:bgPr>
        <a:solidFill>
          <a:schemeClr val="bg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017457" y="1152000"/>
            <a:ext cx="687876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017456" y="2388247"/>
            <a:ext cx="6878767" cy="75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bg1"/>
                </a:solidFill>
              </a:defRPr>
            </a:lvl1pPr>
            <a:lvl2pPr lvl="1" algn="ctr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000"/>
            </a:lvl2pPr>
            <a:lvl3pPr lvl="2" algn="ctr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3831" y="3624398"/>
            <a:ext cx="7516383" cy="34838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4186443" y="6416504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5340107" y="6416504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E3660A-1D0C-8A16-64A4-473D6A33D5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2786" y="438764"/>
            <a:ext cx="1748655" cy="617843"/>
          </a:xfrm>
          <a:prstGeom prst="rect">
            <a:avLst/>
          </a:prstGeom>
        </p:spPr>
      </p:pic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6FFF441C-6427-1CB6-21D5-853F7AF626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186" y="1205010"/>
            <a:ext cx="1459255" cy="973980"/>
          </a:xfrm>
          <a:prstGeom prst="rect">
            <a:avLst/>
          </a:prstGeom>
        </p:spPr>
      </p:pic>
      <p:pic>
        <p:nvPicPr>
          <p:cNvPr id="6" name="Google Shape;20;p2"/>
          <p:cNvPicPr preferRelativeResize="0"/>
          <p:nvPr userDrawn="1"/>
        </p:nvPicPr>
        <p:blipFill rotWithShape="1">
          <a:blip r:embed="rId5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5589" y="5734050"/>
            <a:ext cx="2229230" cy="8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588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 dunkel" preserve="1">
  <p:cSld name="Leer hell_2"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2;p5">
            <a:extLst>
              <a:ext uri="{FF2B5EF4-FFF2-40B4-BE49-F238E27FC236}">
                <a16:creationId xmlns:a16="http://schemas.microsoft.com/office/drawing/2014/main" id="{F47AA3BD-061C-FFF1-2597-0E003D1A2DD3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31937" b="16168"/>
          <a:stretch/>
        </p:blipFill>
        <p:spPr>
          <a:xfrm>
            <a:off x="-1" y="260101"/>
            <a:ext cx="6575577" cy="65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80A1D962-6EBE-42A3-9745-798764273018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E67989E-C41B-4A5E-A549-5592B33B16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4" name="Grafik 3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DAA60E84-C429-8733-F2F3-E5D8F35595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CAA8D421-94AF-533F-7C41-B87481D66C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72529" y="958576"/>
            <a:ext cx="1459255" cy="9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 hell" userDrawn="1">
  <p:cSld name="Leer hell">
    <p:bg>
      <p:bgPr>
        <a:solidFill>
          <a:schemeClr val="bg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2;p5">
            <a:extLst>
              <a:ext uri="{FF2B5EF4-FFF2-40B4-BE49-F238E27FC236}">
                <a16:creationId xmlns:a16="http://schemas.microsoft.com/office/drawing/2014/main" id="{826AB866-D8C1-E796-E460-12E4F2141A6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 rot="10800000" flipV="1">
            <a:off x="6513446" y="2441422"/>
            <a:ext cx="7789690" cy="5946121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Gleichschenkliges Dreieck 4">
            <a:extLst>
              <a:ext uri="{FF2B5EF4-FFF2-40B4-BE49-F238E27FC236}">
                <a16:creationId xmlns:a16="http://schemas.microsoft.com/office/drawing/2014/main" id="{992FB5AC-7938-700F-A2DE-6E72FFE0D756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56E674C0-461E-EB3E-51A7-188B569B21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144B6387-8C7C-8BA8-DAD4-9E24A34F4E0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C9AA6CDF-C2D8-66CE-164D-43EDC659F4E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14" name="Google Shape;50;p6">
            <a:extLst>
              <a:ext uri="{FF2B5EF4-FFF2-40B4-BE49-F238E27FC236}">
                <a16:creationId xmlns:a16="http://schemas.microsoft.com/office/drawing/2014/main" id="{DFA379ED-BBB8-344D-3762-3D5D7DE0253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17457" y="1152000"/>
            <a:ext cx="687876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52;p6">
            <a:extLst>
              <a:ext uri="{FF2B5EF4-FFF2-40B4-BE49-F238E27FC236}">
                <a16:creationId xmlns:a16="http://schemas.microsoft.com/office/drawing/2014/main" id="{82E9E9B7-158B-6C97-993D-E5724D5D56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7456" y="2388247"/>
            <a:ext cx="6878767" cy="75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bg1"/>
                </a:solidFill>
              </a:defRPr>
            </a:lvl1pPr>
            <a:lvl2pPr lvl="1" algn="ctr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000"/>
            </a:lvl2pPr>
            <a:lvl3pPr lvl="2" algn="ctr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39243C2-AB81-0464-CB69-B49220FC4D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82786" y="438764"/>
            <a:ext cx="1748655" cy="617843"/>
          </a:xfrm>
          <a:prstGeom prst="rect">
            <a:avLst/>
          </a:prstGeom>
        </p:spPr>
      </p:pic>
      <p:pic>
        <p:nvPicPr>
          <p:cNvPr id="17" name="Grafik 16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7A9F2A55-6B19-6F3F-F9AB-CF3EC57545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186" y="1205010"/>
            <a:ext cx="1459255" cy="973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 dunkel">
  <p:cSld name="Abschlussfolie dunkel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0BF41E5-5043-1676-634A-40E34BE61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4903" y="260100"/>
            <a:ext cx="1706881" cy="603083"/>
          </a:xfrm>
          <a:prstGeom prst="rect">
            <a:avLst/>
          </a:prstGeom>
        </p:spPr>
      </p:pic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80A1D962-6EBE-42A3-9745-798764273018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E67989E-C41B-4A5E-A549-5592B33B1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22" name="Google Shape;42;p5">
            <a:extLst>
              <a:ext uri="{FF2B5EF4-FFF2-40B4-BE49-F238E27FC236}">
                <a16:creationId xmlns:a16="http://schemas.microsoft.com/office/drawing/2014/main" id="{C66AEA29-77E0-21E3-CA86-7D515B5A085C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-3085333" y="260100"/>
            <a:ext cx="9660910" cy="787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itat mit Bild" userDrawn="1">
  <p:cSld name="Zitat mit Bild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5976938" y="-1"/>
            <a:ext cx="6215062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11524104" y="6459251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dirty="0"/>
          </a:p>
        </p:txBody>
      </p:sp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5640E307-2BF9-CACF-4C05-D4C13B05D7C1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80C61190-CD21-681A-3A04-E027813C89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5" name="Google Shape;139;p16">
            <a:extLst>
              <a:ext uri="{FF2B5EF4-FFF2-40B4-BE49-F238E27FC236}">
                <a16:creationId xmlns:a16="http://schemas.microsoft.com/office/drawing/2014/main" id="{AE162294-E63D-B8E4-23E2-BCED6DD32EE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140;p16">
            <a:extLst>
              <a:ext uri="{FF2B5EF4-FFF2-40B4-BE49-F238E27FC236}">
                <a16:creationId xmlns:a16="http://schemas.microsoft.com/office/drawing/2014/main" id="{6D2527C2-7F56-98F6-7066-F05A590E2D9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" name="Google Shape;104;p12">
            <a:extLst>
              <a:ext uri="{FF2B5EF4-FFF2-40B4-BE49-F238E27FC236}">
                <a16:creationId xmlns:a16="http://schemas.microsoft.com/office/drawing/2014/main" id="{D6D000BF-D840-4DF0-8271-2A2489429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2350" y="1602999"/>
            <a:ext cx="4793779" cy="389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84;p10">
            <a:extLst>
              <a:ext uri="{FF2B5EF4-FFF2-40B4-BE49-F238E27FC236}">
                <a16:creationId xmlns:a16="http://schemas.microsoft.com/office/drawing/2014/main" id="{849727FC-1850-35D7-0EE4-5F8881416F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9174" y="595102"/>
            <a:ext cx="4796955" cy="77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nks, 3 Fotos rechts" userDrawn="1">
  <p:cSld name="Text links, 3 Fotos rech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>
            <a:spLocks noGrp="1"/>
          </p:cNvSpPr>
          <p:nvPr>
            <p:ph type="pic" idx="2"/>
          </p:nvPr>
        </p:nvSpPr>
        <p:spPr>
          <a:xfrm>
            <a:off x="6094800" y="1132645"/>
            <a:ext cx="5616575" cy="50125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3" name="Google Shape;83;p10"/>
          <p:cNvSpPr txBox="1">
            <a:spLocks noGrp="1"/>
          </p:cNvSpPr>
          <p:nvPr>
            <p:ph type="sldNum" idx="12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1019174" y="595102"/>
            <a:ext cx="4796955" cy="77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Grafik 1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936C69AB-71BA-35D0-5DC2-020FD7272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5" name="Gleichschenkliges Dreieck 4">
            <a:extLst>
              <a:ext uri="{FF2B5EF4-FFF2-40B4-BE49-F238E27FC236}">
                <a16:creationId xmlns:a16="http://schemas.microsoft.com/office/drawing/2014/main" id="{51AF5458-1F33-7EAE-8751-F24D3E564DA2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AF73E771-922B-A0AC-6CEB-0A89C788A8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7" name="Google Shape;139;p16">
            <a:extLst>
              <a:ext uri="{FF2B5EF4-FFF2-40B4-BE49-F238E27FC236}">
                <a16:creationId xmlns:a16="http://schemas.microsoft.com/office/drawing/2014/main" id="{4EA795FC-9247-8B6F-D503-8DB8D86A459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140;p16">
            <a:extLst>
              <a:ext uri="{FF2B5EF4-FFF2-40B4-BE49-F238E27FC236}">
                <a16:creationId xmlns:a16="http://schemas.microsoft.com/office/drawing/2014/main" id="{74E7EFAB-5783-4320-7B8C-436DCBD5F8C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" name="Google Shape;104;p12">
            <a:extLst>
              <a:ext uri="{FF2B5EF4-FFF2-40B4-BE49-F238E27FC236}">
                <a16:creationId xmlns:a16="http://schemas.microsoft.com/office/drawing/2014/main" id="{EB61180E-BCC0-FC25-978B-E063025564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2350" y="1602999"/>
            <a:ext cx="4793779" cy="389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 links, 3 Fotos rechts" userDrawn="1">
  <p:cSld name="1_Text links, 3 Fotos rech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>
            <a:spLocks noGrp="1"/>
          </p:cNvSpPr>
          <p:nvPr>
            <p:ph type="pic" idx="2"/>
          </p:nvPr>
        </p:nvSpPr>
        <p:spPr>
          <a:xfrm>
            <a:off x="6094800" y="1132645"/>
            <a:ext cx="5616575" cy="23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92" name="Google Shape;92;p11"/>
          <p:cNvSpPr txBox="1">
            <a:spLocks noGrp="1"/>
          </p:cNvSpPr>
          <p:nvPr>
            <p:ph type="sldNum" idx="12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1019174" y="595102"/>
            <a:ext cx="4796955" cy="77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>
            <a:spLocks noGrp="1"/>
          </p:cNvSpPr>
          <p:nvPr>
            <p:ph type="pic" idx="3"/>
          </p:nvPr>
        </p:nvSpPr>
        <p:spPr>
          <a:xfrm>
            <a:off x="6095999" y="3805207"/>
            <a:ext cx="5615375" cy="23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2" name="Grafik 1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EC10F341-74D3-D39A-82DD-6DEDDE1DB2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24CE71F0-15EB-9D75-ABB8-6AB53DF35864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FF2E2A29-DC49-1C86-6108-BA6A188D34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5" name="Google Shape;139;p16">
            <a:extLst>
              <a:ext uri="{FF2B5EF4-FFF2-40B4-BE49-F238E27FC236}">
                <a16:creationId xmlns:a16="http://schemas.microsoft.com/office/drawing/2014/main" id="{97DEC054-E745-A070-24FC-86C5322CF82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140;p16">
            <a:extLst>
              <a:ext uri="{FF2B5EF4-FFF2-40B4-BE49-F238E27FC236}">
                <a16:creationId xmlns:a16="http://schemas.microsoft.com/office/drawing/2014/main" id="{DF52E6A9-ECE3-383C-5B55-3BEEFA354C2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4;p12">
            <a:extLst>
              <a:ext uri="{FF2B5EF4-FFF2-40B4-BE49-F238E27FC236}">
                <a16:creationId xmlns:a16="http://schemas.microsoft.com/office/drawing/2014/main" id="{1D8C8578-FBEB-83BF-088F-0FF036B337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2350" y="1602999"/>
            <a:ext cx="4793779" cy="389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 links, 3 Fotos rechts" userDrawn="1">
  <p:cSld name="2_Text links, 3 Fotos rech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>
            <a:spLocks noGrp="1"/>
          </p:cNvSpPr>
          <p:nvPr>
            <p:ph type="pic" idx="2"/>
          </p:nvPr>
        </p:nvSpPr>
        <p:spPr>
          <a:xfrm>
            <a:off x="6094800" y="1132645"/>
            <a:ext cx="5616575" cy="23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1019174" y="595102"/>
            <a:ext cx="4796955" cy="77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>
            <a:spLocks noGrp="1"/>
          </p:cNvSpPr>
          <p:nvPr>
            <p:ph type="pic" idx="3"/>
          </p:nvPr>
        </p:nvSpPr>
        <p:spPr>
          <a:xfrm>
            <a:off x="6096000" y="3805207"/>
            <a:ext cx="2628000" cy="23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06" name="Google Shape;106;p12"/>
          <p:cNvSpPr>
            <a:spLocks noGrp="1"/>
          </p:cNvSpPr>
          <p:nvPr>
            <p:ph type="pic" idx="4"/>
          </p:nvPr>
        </p:nvSpPr>
        <p:spPr>
          <a:xfrm>
            <a:off x="9084575" y="3805207"/>
            <a:ext cx="2628000" cy="23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2" name="Grafik 1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5E81F2A6-5D28-F8CC-6798-1C5AC63C55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788D9641-BD84-AF99-56EA-32FAB7819B5E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E5A686B0-5E21-A25A-FCD9-784EF64484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5" name="Google Shape;139;p16">
            <a:extLst>
              <a:ext uri="{FF2B5EF4-FFF2-40B4-BE49-F238E27FC236}">
                <a16:creationId xmlns:a16="http://schemas.microsoft.com/office/drawing/2014/main" id="{8F0B0378-24FB-537A-F362-B215B2C87B5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140;p16">
            <a:extLst>
              <a:ext uri="{FF2B5EF4-FFF2-40B4-BE49-F238E27FC236}">
                <a16:creationId xmlns:a16="http://schemas.microsoft.com/office/drawing/2014/main" id="{340496D2-C60D-B8EB-90F8-98409EF5700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4;p12">
            <a:extLst>
              <a:ext uri="{FF2B5EF4-FFF2-40B4-BE49-F238E27FC236}">
                <a16:creationId xmlns:a16="http://schemas.microsoft.com/office/drawing/2014/main" id="{B2B8A8F7-A707-64C7-2AE6-81416C6C5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2350" y="1602999"/>
            <a:ext cx="4793779" cy="389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rechts, 1 Foto schmal links">
  <p:cSld name="Text rechts, 1 Foto schmal links">
    <p:bg>
      <p:bgPr>
        <a:solidFill>
          <a:schemeClr val="dk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>
            <a:off x="-2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 extrusionOk="0">
                <a:moveTo>
                  <a:pt x="3945774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8246225" y="6858000"/>
                </a:lnTo>
                <a:lnTo>
                  <a:pt x="3945774" y="6858000"/>
                </a:lnTo>
                <a:lnTo>
                  <a:pt x="0" y="6858000"/>
                </a:lnTo>
                <a:lnTo>
                  <a:pt x="0" y="6367464"/>
                </a:lnTo>
                <a:lnTo>
                  <a:pt x="3945774" y="6367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-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 extrusionOk="0">
                <a:moveTo>
                  <a:pt x="0" y="0"/>
                </a:moveTo>
                <a:lnTo>
                  <a:pt x="1" y="0"/>
                </a:lnTo>
                <a:lnTo>
                  <a:pt x="1" y="6368304"/>
                </a:lnTo>
                <a:lnTo>
                  <a:pt x="5847965" y="6368304"/>
                </a:lnTo>
                <a:lnTo>
                  <a:pt x="5847965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121" name="Google Shape;121;p14"/>
          <p:cNvSpPr>
            <a:spLocks noGrp="1"/>
          </p:cNvSpPr>
          <p:nvPr>
            <p:ph type="pic" idx="2"/>
          </p:nvPr>
        </p:nvSpPr>
        <p:spPr>
          <a:xfrm>
            <a:off x="0" y="592976"/>
            <a:ext cx="3924300" cy="349857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11531078" y="6419049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4390768" y="592976"/>
            <a:ext cx="5721071" cy="77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14"/>
          <p:cNvSpPr txBox="1">
            <a:spLocks noGrp="1"/>
          </p:cNvSpPr>
          <p:nvPr>
            <p:ph type="body" idx="1"/>
          </p:nvPr>
        </p:nvSpPr>
        <p:spPr>
          <a:xfrm>
            <a:off x="4390768" y="1613290"/>
            <a:ext cx="7140832" cy="453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marL="914400" lvl="1" indent="-37084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marL="2286000" lvl="4" indent="-360679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8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Grafik 1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96EFFF25-385B-B573-04C3-4753EA149D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6" name="Gleichschenkliges Dreieck 5">
            <a:extLst>
              <a:ext uri="{FF2B5EF4-FFF2-40B4-BE49-F238E27FC236}">
                <a16:creationId xmlns:a16="http://schemas.microsoft.com/office/drawing/2014/main" id="{83CF15C8-1379-F561-58A2-DFB58095814D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AEB8A20E-582C-E039-6FFC-7380C39128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8" name="Google Shape;139;p16">
            <a:extLst>
              <a:ext uri="{FF2B5EF4-FFF2-40B4-BE49-F238E27FC236}">
                <a16:creationId xmlns:a16="http://schemas.microsoft.com/office/drawing/2014/main" id="{3E552C7A-FFE6-586F-5603-9B608A41486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140;p16">
            <a:extLst>
              <a:ext uri="{FF2B5EF4-FFF2-40B4-BE49-F238E27FC236}">
                <a16:creationId xmlns:a16="http://schemas.microsoft.com/office/drawing/2014/main" id="{FC3758D3-62C4-4057-E3D4-43C2E1551CB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zweispaltig">
  <p:cSld name="Text zweispaltig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sldNum" idx="12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1019172" y="595109"/>
            <a:ext cx="8265600" cy="77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1019175" y="1602995"/>
            <a:ext cx="10514013" cy="387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Grafik 1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F4340363-2822-D629-90FC-1EE2DE58A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768B47B0-5C45-757E-2168-FC690B2658C1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D093CCAC-1F8A-7844-9CD6-F93EE61E58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5" name="Google Shape;139;p16">
            <a:extLst>
              <a:ext uri="{FF2B5EF4-FFF2-40B4-BE49-F238E27FC236}">
                <a16:creationId xmlns:a16="http://schemas.microsoft.com/office/drawing/2014/main" id="{9232B03C-5EE7-C1C1-AB07-63C80AECB1E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140;p16">
            <a:extLst>
              <a:ext uri="{FF2B5EF4-FFF2-40B4-BE49-F238E27FC236}">
                <a16:creationId xmlns:a16="http://schemas.microsoft.com/office/drawing/2014/main" id="{B2E387E9-A790-4A41-8D34-2FF789C21CD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reispaltig" userDrawn="1">
  <p:cSld name="Text dreispaltig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1018800" y="595109"/>
            <a:ext cx="8801100" cy="77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Grafik 1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A3AAD636-CB52-56E2-93AA-F9B53FE3F2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EA56A580-B1FD-BD2F-7BA8-750C92EA73F5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F86551C4-E7C2-F45F-3239-3286572BD7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5" name="Google Shape;139;p16"/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140;p16"/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35;p15">
            <a:extLst>
              <a:ext uri="{FF2B5EF4-FFF2-40B4-BE49-F238E27FC236}">
                <a16:creationId xmlns:a16="http://schemas.microsoft.com/office/drawing/2014/main" id="{C252C7A8-9512-D729-3B1C-C6D65FEC7B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19175" y="1602995"/>
            <a:ext cx="10514013" cy="387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 userDrawn="1">
  <p:cSld name="Inhalt 1 - gelb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6FFBA11-7FCA-3966-39B5-60F5B59721B3}"/>
              </a:ext>
            </a:extLst>
          </p:cNvPr>
          <p:cNvSpPr/>
          <p:nvPr userDrawn="1"/>
        </p:nvSpPr>
        <p:spPr>
          <a:xfrm>
            <a:off x="3006250" y="0"/>
            <a:ext cx="9185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3" name="Grafik 2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0D51BF53-641B-1A42-11E3-E1F67454E1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FC6DA92D-7911-DC9B-2294-661E3C37E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4675" y="1758794"/>
            <a:ext cx="8658226" cy="420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0C2D24FF-6DA4-A2E6-B1BA-05AFD8A30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675" y="507304"/>
            <a:ext cx="6851715" cy="100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B59B0B50-F62E-E1B4-B518-263B08865AF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E8B333C8-FF8D-F62D-C810-03DD02DEEB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Google Shape;24;p2">
            <a:extLst>
              <a:ext uri="{FF2B5EF4-FFF2-40B4-BE49-F238E27FC236}">
                <a16:creationId xmlns:a16="http://schemas.microsoft.com/office/drawing/2014/main" id="{9D099F0C-E26D-002A-1705-74ACEAC45C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513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mit Bildern">
  <p:cSld name="Topics mit Bilder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476704" y="3752850"/>
            <a:ext cx="3600000" cy="262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0" bIns="0" anchor="t" anchorCtr="0">
            <a:no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1pPr>
            <a:lvl2pPr marL="914400" lvl="1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>
            <a:spLocks noGrp="1"/>
          </p:cNvSpPr>
          <p:nvPr>
            <p:ph type="pic" idx="2"/>
          </p:nvPr>
        </p:nvSpPr>
        <p:spPr>
          <a:xfrm>
            <a:off x="8112125" y="2024063"/>
            <a:ext cx="3600000" cy="1728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59" name="Google Shape;159;p18"/>
          <p:cNvSpPr>
            <a:spLocks noGrp="1"/>
          </p:cNvSpPr>
          <p:nvPr>
            <p:ph type="pic" idx="3"/>
          </p:nvPr>
        </p:nvSpPr>
        <p:spPr>
          <a:xfrm>
            <a:off x="4293394" y="2024063"/>
            <a:ext cx="3600000" cy="1728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60" name="Google Shape;160;p18"/>
          <p:cNvSpPr>
            <a:spLocks noGrp="1"/>
          </p:cNvSpPr>
          <p:nvPr>
            <p:ph type="pic" idx="4"/>
          </p:nvPr>
        </p:nvSpPr>
        <p:spPr>
          <a:xfrm>
            <a:off x="476704" y="2024063"/>
            <a:ext cx="3600000" cy="1728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61" name="Google Shape;161;p18"/>
          <p:cNvSpPr txBox="1">
            <a:spLocks noGrp="1"/>
          </p:cNvSpPr>
          <p:nvPr>
            <p:ph type="dt" idx="10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ftr" idx="11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019174" y="592976"/>
            <a:ext cx="8677029" cy="78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5"/>
          </p:nvPr>
        </p:nvSpPr>
        <p:spPr>
          <a:xfrm>
            <a:off x="4293394" y="3752850"/>
            <a:ext cx="3600000" cy="262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0" bIns="0" anchor="t" anchorCtr="0">
            <a:no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1pPr>
            <a:lvl2pPr marL="914400" lvl="1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6"/>
          </p:nvPr>
        </p:nvSpPr>
        <p:spPr>
          <a:xfrm>
            <a:off x="8112125" y="3752850"/>
            <a:ext cx="3600000" cy="262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0" bIns="0" anchor="t" anchorCtr="0">
            <a:no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1pPr>
            <a:lvl2pPr marL="914400" lvl="1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" name="Grafik 1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1A161B3C-4DEA-8CC2-40A4-5A0CA1695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pic>
        <p:nvPicPr>
          <p:cNvPr id="4" name="Grafik 3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65559268-D605-04E4-68C9-06F1C92DA7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2529" y="1006451"/>
            <a:ext cx="1459255" cy="973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ohne Bildern">
  <p:cSld name="Topics ohne Bilder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1019176" y="592976"/>
            <a:ext cx="8724528" cy="78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659724" y="2049779"/>
            <a:ext cx="3420000" cy="397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1pPr>
            <a:lvl2pPr marL="914400" lvl="1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2"/>
          </p:nvPr>
        </p:nvSpPr>
        <p:spPr>
          <a:xfrm>
            <a:off x="4470969" y="2049779"/>
            <a:ext cx="3420000" cy="397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1pPr>
            <a:lvl2pPr marL="914400" lvl="1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3"/>
          </p:nvPr>
        </p:nvSpPr>
        <p:spPr>
          <a:xfrm>
            <a:off x="8282214" y="2049779"/>
            <a:ext cx="3420000" cy="397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1pPr>
            <a:lvl2pPr marL="914400" lvl="1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marL="1371600" lvl="2" indent="-228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174" name="Google Shape;174;p19"/>
          <p:cNvCxnSpPr/>
          <p:nvPr/>
        </p:nvCxnSpPr>
        <p:spPr>
          <a:xfrm>
            <a:off x="482148" y="1963972"/>
            <a:ext cx="0" cy="40650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" name="Google Shape;175;p19"/>
          <p:cNvCxnSpPr/>
          <p:nvPr/>
        </p:nvCxnSpPr>
        <p:spPr>
          <a:xfrm>
            <a:off x="4293394" y="1963972"/>
            <a:ext cx="0" cy="40650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" name="Google Shape;176;p19"/>
          <p:cNvCxnSpPr/>
          <p:nvPr/>
        </p:nvCxnSpPr>
        <p:spPr>
          <a:xfrm>
            <a:off x="8112125" y="1963972"/>
            <a:ext cx="0" cy="40650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dt" idx="10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ftr" idx="11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ldNum" idx="12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" name="Grafik 1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440CD5CE-2559-B4BA-9CC9-5D0C2ACD86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pic>
        <p:nvPicPr>
          <p:cNvPr id="4" name="Grafik 3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07E29C0B-DCD5-7541-0976-477AB55E9F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2529" y="1006451"/>
            <a:ext cx="1459255" cy="973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rbiger Hintergrund">
  <p:cSld name="Farbiger Hintergrund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1019174" y="484413"/>
            <a:ext cx="8785225" cy="88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>
            <a:spLocks noGrp="1"/>
          </p:cNvSpPr>
          <p:nvPr>
            <p:ph type="pic" idx="2"/>
          </p:nvPr>
        </p:nvSpPr>
        <p:spPr>
          <a:xfrm>
            <a:off x="442913" y="1598686"/>
            <a:ext cx="11269662" cy="47465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7908925" y="1781246"/>
            <a:ext cx="4283075" cy="40036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52000" tIns="180000" rIns="468000" bIns="180000" anchor="t" anchorCtr="0">
            <a:noAutofit/>
          </a:bodyPr>
          <a:lstStyle>
            <a:lvl1pPr marL="457200" lvl="0" indent="-2286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1pPr>
            <a:lvl2pPr marL="914400" lvl="1" indent="-35306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6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8571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34417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dt" idx="10"/>
          </p:nvPr>
        </p:nvSpPr>
        <p:spPr>
          <a:xfrm>
            <a:off x="4216923" y="6419198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6" name="Google Shape;186;p20"/>
          <p:cNvSpPr txBox="1">
            <a:spLocks noGrp="1"/>
          </p:cNvSpPr>
          <p:nvPr>
            <p:ph type="ftr" idx="11"/>
          </p:nvPr>
        </p:nvSpPr>
        <p:spPr>
          <a:xfrm>
            <a:off x="5370587" y="6419198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ldNum" idx="12"/>
          </p:nvPr>
        </p:nvSpPr>
        <p:spPr>
          <a:xfrm>
            <a:off x="11531078" y="6419198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" name="Grafik 1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2D6E7480-AEB2-8D62-6FCF-C7068FEE74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19F5DB62-195F-FD6E-5619-1A35B4AE8B1D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3FDAC246-403F-9041-17EC-DB4B9AFCBA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0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 userDrawn="1">
  <p:cSld name="Inhalt 1 - gelb - dunkel">
    <p:bg>
      <p:bgPr>
        <a:solidFill>
          <a:schemeClr val="tx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6FFBA11-7FCA-3966-39B5-60F5B59721B3}"/>
              </a:ext>
            </a:extLst>
          </p:cNvPr>
          <p:cNvSpPr/>
          <p:nvPr userDrawn="1"/>
        </p:nvSpPr>
        <p:spPr>
          <a:xfrm flipH="1">
            <a:off x="0" y="0"/>
            <a:ext cx="300625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FC6DA92D-7911-DC9B-2294-661E3C37E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4675" y="1758794"/>
            <a:ext cx="8658226" cy="420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0C2D24FF-6DA4-A2E6-B1BA-05AFD8A30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675" y="507304"/>
            <a:ext cx="6851715" cy="100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B59B0B50-F62E-E1B4-B518-263B08865AF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E8B333C8-FF8D-F62D-C810-03DD02DEEB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879055-9A2F-BCD3-456C-CEF593B5F6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4903" y="260100"/>
            <a:ext cx="1706881" cy="603083"/>
          </a:xfrm>
          <a:prstGeom prst="rect">
            <a:avLst/>
          </a:prstGeom>
        </p:spPr>
      </p:pic>
      <p:sp>
        <p:nvSpPr>
          <p:cNvPr id="12" name="Google Shape;24;p2">
            <a:extLst>
              <a:ext uri="{FF2B5EF4-FFF2-40B4-BE49-F238E27FC236}">
                <a16:creationId xmlns:a16="http://schemas.microsoft.com/office/drawing/2014/main" id="{62D25E61-2D57-F3CB-D94A-377D8FD00D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59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 userDrawn="1">
  <p:cSld name="Inhalt 1 - orange">
    <p:bg>
      <p:bgPr>
        <a:solidFill>
          <a:schemeClr val="accen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6FFBA11-7FCA-3966-39B5-60F5B59721B3}"/>
              </a:ext>
            </a:extLst>
          </p:cNvPr>
          <p:cNvSpPr/>
          <p:nvPr userDrawn="1"/>
        </p:nvSpPr>
        <p:spPr>
          <a:xfrm>
            <a:off x="3006250" y="0"/>
            <a:ext cx="9185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3" name="Grafik 2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0D51BF53-641B-1A42-11E3-E1F67454E1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FC6DA92D-7911-DC9B-2294-661E3C37E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4675" y="1758794"/>
            <a:ext cx="8658226" cy="420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0C2D24FF-6DA4-A2E6-B1BA-05AFD8A30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675" y="507304"/>
            <a:ext cx="6851715" cy="100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B59B0B50-F62E-E1B4-B518-263B08865AF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E8B333C8-FF8D-F62D-C810-03DD02DEEB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24;p2">
            <a:extLst>
              <a:ext uri="{FF2B5EF4-FFF2-40B4-BE49-F238E27FC236}">
                <a16:creationId xmlns:a16="http://schemas.microsoft.com/office/drawing/2014/main" id="{9FAFF30B-54F1-8E0C-5984-0B9104490F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 userDrawn="1">
  <p:cSld name="Inhalt 1 - orange - dunkel">
    <p:bg>
      <p:bgPr>
        <a:solidFill>
          <a:schemeClr val="tx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6FFBA11-7FCA-3966-39B5-60F5B59721B3}"/>
              </a:ext>
            </a:extLst>
          </p:cNvPr>
          <p:cNvSpPr/>
          <p:nvPr userDrawn="1"/>
        </p:nvSpPr>
        <p:spPr>
          <a:xfrm flipH="1">
            <a:off x="0" y="0"/>
            <a:ext cx="30062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FC6DA92D-7911-DC9B-2294-661E3C37E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4675" y="1758794"/>
            <a:ext cx="8658226" cy="420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0C2D24FF-6DA4-A2E6-B1BA-05AFD8A30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675" y="507304"/>
            <a:ext cx="6851715" cy="100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B59B0B50-F62E-E1B4-B518-263B08865AF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E8B333C8-FF8D-F62D-C810-03DD02DEEB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879055-9A2F-BCD3-456C-CEF593B5F6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4903" y="260100"/>
            <a:ext cx="1706881" cy="603083"/>
          </a:xfrm>
          <a:prstGeom prst="rect">
            <a:avLst/>
          </a:prstGeom>
        </p:spPr>
      </p:pic>
      <p:sp>
        <p:nvSpPr>
          <p:cNvPr id="11" name="Google Shape;24;p2">
            <a:extLst>
              <a:ext uri="{FF2B5EF4-FFF2-40B4-BE49-F238E27FC236}">
                <a16:creationId xmlns:a16="http://schemas.microsoft.com/office/drawing/2014/main" id="{775894F4-7512-9DCE-C06E-3692E9AF97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158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 userDrawn="1">
  <p:cSld name="Inhalt 1 - rot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6FFBA11-7FCA-3966-39B5-60F5B59721B3}"/>
              </a:ext>
            </a:extLst>
          </p:cNvPr>
          <p:cNvSpPr/>
          <p:nvPr userDrawn="1"/>
        </p:nvSpPr>
        <p:spPr>
          <a:xfrm>
            <a:off x="3006250" y="0"/>
            <a:ext cx="9185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3" name="Grafik 2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0D51BF53-641B-1A42-11E3-E1F67454E1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FC6DA92D-7911-DC9B-2294-661E3C37E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4675" y="1758794"/>
            <a:ext cx="8658226" cy="420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0C2D24FF-6DA4-A2E6-B1BA-05AFD8A30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675" y="507304"/>
            <a:ext cx="6851715" cy="100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B59B0B50-F62E-E1B4-B518-263B08865AF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E8B333C8-FF8D-F62D-C810-03DD02DEEB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24;p2">
            <a:extLst>
              <a:ext uri="{FF2B5EF4-FFF2-40B4-BE49-F238E27FC236}">
                <a16:creationId xmlns:a16="http://schemas.microsoft.com/office/drawing/2014/main" id="{D613D350-73C4-A254-2B82-A2D28A43D5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 userDrawn="1">
  <p:cSld name="Inhalt 1 - rot - dunkel">
    <p:bg>
      <p:bgPr>
        <a:solidFill>
          <a:schemeClr val="tx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6FFBA11-7FCA-3966-39B5-60F5B59721B3}"/>
              </a:ext>
            </a:extLst>
          </p:cNvPr>
          <p:cNvSpPr/>
          <p:nvPr userDrawn="1"/>
        </p:nvSpPr>
        <p:spPr>
          <a:xfrm flipH="1">
            <a:off x="0" y="0"/>
            <a:ext cx="30062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FC6DA92D-7911-DC9B-2294-661E3C37E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4675" y="1758794"/>
            <a:ext cx="8658226" cy="420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0C2D24FF-6DA4-A2E6-B1BA-05AFD8A30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675" y="507304"/>
            <a:ext cx="6851715" cy="100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B59B0B50-F62E-E1B4-B518-263B08865AF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E8B333C8-FF8D-F62D-C810-03DD02DEEB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879055-9A2F-BCD3-456C-CEF593B5F6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4903" y="260100"/>
            <a:ext cx="1706881" cy="603083"/>
          </a:xfrm>
          <a:prstGeom prst="rect">
            <a:avLst/>
          </a:prstGeom>
        </p:spPr>
      </p:pic>
      <p:sp>
        <p:nvSpPr>
          <p:cNvPr id="11" name="Google Shape;24;p2">
            <a:extLst>
              <a:ext uri="{FF2B5EF4-FFF2-40B4-BE49-F238E27FC236}">
                <a16:creationId xmlns:a16="http://schemas.microsoft.com/office/drawing/2014/main" id="{D5DBA9C0-1367-43D6-F92B-2BC631589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482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preserve="1" userDrawn="1">
  <p:cSld name="Inhalt 1 - blau">
    <p:bg>
      <p:bgPr>
        <a:solidFill>
          <a:srgbClr val="007A9E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6FFBA11-7FCA-3966-39B5-60F5B59721B3}"/>
              </a:ext>
            </a:extLst>
          </p:cNvPr>
          <p:cNvSpPr/>
          <p:nvPr userDrawn="1"/>
        </p:nvSpPr>
        <p:spPr>
          <a:xfrm>
            <a:off x="3006250" y="0"/>
            <a:ext cx="9185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BE50F177-A027-607B-9C5F-BA223FDF9AC7}"/>
              </a:ext>
            </a:extLst>
          </p:cNvPr>
          <p:cNvSpPr/>
          <p:nvPr userDrawn="1"/>
        </p:nvSpPr>
        <p:spPr>
          <a:xfrm rot="13362479">
            <a:off x="-1253963" y="5212421"/>
            <a:ext cx="4108266" cy="2054255"/>
          </a:xfrm>
          <a:prstGeom prst="triangle">
            <a:avLst>
              <a:gd name="adj" fmla="val 5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hrif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280295F7-B35C-2331-7AF0-8F769AF31F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408" t="14723" r="10854" b="13755"/>
          <a:stretch/>
        </p:blipFill>
        <p:spPr>
          <a:xfrm>
            <a:off x="144780" y="5714839"/>
            <a:ext cx="1600342" cy="923364"/>
          </a:xfrm>
          <a:prstGeom prst="rect">
            <a:avLst/>
          </a:prstGeom>
        </p:spPr>
      </p:pic>
      <p:pic>
        <p:nvPicPr>
          <p:cNvPr id="3" name="Grafik 2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0D51BF53-641B-1A42-11E3-E1F67454E1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6606" y="260100"/>
            <a:ext cx="1705178" cy="603083"/>
          </a:xfrm>
          <a:prstGeom prst="rect">
            <a:avLst/>
          </a:prstGeom>
        </p:spPr>
      </p:pic>
      <p:sp>
        <p:nvSpPr>
          <p:cNvPr id="6" name="Google Shape;40;p4">
            <a:extLst>
              <a:ext uri="{FF2B5EF4-FFF2-40B4-BE49-F238E27FC236}">
                <a16:creationId xmlns:a16="http://schemas.microsoft.com/office/drawing/2014/main" id="{FC6DA92D-7911-DC9B-2294-661E3C37E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4675" y="1758794"/>
            <a:ext cx="8658226" cy="420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8861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marL="1828800" lvl="3" indent="-228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77189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26;p3">
            <a:extLst>
              <a:ext uri="{FF2B5EF4-FFF2-40B4-BE49-F238E27FC236}">
                <a16:creationId xmlns:a16="http://schemas.microsoft.com/office/drawing/2014/main" id="{0C2D24FF-6DA4-A2E6-B1BA-05AFD8A30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675" y="507304"/>
            <a:ext cx="6851715" cy="100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139;p16">
            <a:extLst>
              <a:ext uri="{FF2B5EF4-FFF2-40B4-BE49-F238E27FC236}">
                <a16:creationId xmlns:a16="http://schemas.microsoft.com/office/drawing/2014/main" id="{B59B0B50-F62E-E1B4-B518-263B08865AF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140;p16">
            <a:extLst>
              <a:ext uri="{FF2B5EF4-FFF2-40B4-BE49-F238E27FC236}">
                <a16:creationId xmlns:a16="http://schemas.microsoft.com/office/drawing/2014/main" id="{E8B333C8-FF8D-F62D-C810-03DD02DEEB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24;p2">
            <a:extLst>
              <a:ext uri="{FF2B5EF4-FFF2-40B4-BE49-F238E27FC236}">
                <a16:creationId xmlns:a16="http://schemas.microsoft.com/office/drawing/2014/main" id="{8DDDF9D8-8B75-D2E4-A55A-F57F61F8EE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19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19174" y="484414"/>
            <a:ext cx="10514014" cy="120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19174" y="1690688"/>
            <a:ext cx="10514014" cy="465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70840" algn="l" rtl="0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30200" algn="l" rtl="0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AutoNum type="arabicPeriod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60679" algn="l" rtl="0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" name="Google Shape;139;p16">
            <a:extLst>
              <a:ext uri="{FF2B5EF4-FFF2-40B4-BE49-F238E27FC236}">
                <a16:creationId xmlns:a16="http://schemas.microsoft.com/office/drawing/2014/main" id="{A789452D-3A50-1B2E-F5D6-219636FC1D52}"/>
              </a:ext>
            </a:extLst>
          </p:cNvPr>
          <p:cNvSpPr txBox="1">
            <a:spLocks noGrp="1"/>
          </p:cNvSpPr>
          <p:nvPr>
            <p:ph type="dt" idx="2"/>
          </p:nvPr>
        </p:nvSpPr>
        <p:spPr>
          <a:xfrm>
            <a:off x="4293123" y="641533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3" name="Google Shape;140;p16">
            <a:extLst>
              <a:ext uri="{FF2B5EF4-FFF2-40B4-BE49-F238E27FC236}">
                <a16:creationId xmlns:a16="http://schemas.microsoft.com/office/drawing/2014/main" id="{81F1450C-FC39-BA3C-9C56-02766FBE43E4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5446787" y="641533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5" r:id="rId2"/>
    <p:sldLayoutId id="2147483668" r:id="rId3"/>
    <p:sldLayoutId id="2147483674" r:id="rId4"/>
    <p:sldLayoutId id="2147483669" r:id="rId5"/>
    <p:sldLayoutId id="2147483675" r:id="rId6"/>
    <p:sldLayoutId id="2147483670" r:id="rId7"/>
    <p:sldLayoutId id="2147483676" r:id="rId8"/>
    <p:sldLayoutId id="2147483671" r:id="rId9"/>
    <p:sldLayoutId id="2147483678" r:id="rId10"/>
    <p:sldLayoutId id="2147483672" r:id="rId11"/>
    <p:sldLayoutId id="2147483677" r:id="rId12"/>
    <p:sldLayoutId id="2147483673" r:id="rId13"/>
    <p:sldLayoutId id="2147483683" r:id="rId14"/>
    <p:sldLayoutId id="2147483684" r:id="rId15"/>
    <p:sldLayoutId id="2147483679" r:id="rId16"/>
    <p:sldLayoutId id="2147483682" r:id="rId17"/>
    <p:sldLayoutId id="2147483680" r:id="rId18"/>
    <p:sldLayoutId id="2147483681" r:id="rId19"/>
    <p:sldLayoutId id="2147483686" r:id="rId20"/>
    <p:sldLayoutId id="2147483653" r:id="rId21"/>
    <p:sldLayoutId id="2147483654" r:id="rId22"/>
    <p:sldLayoutId id="2147483655" r:id="rId23"/>
    <p:sldLayoutId id="2147483656" r:id="rId24"/>
    <p:sldLayoutId id="2147483657" r:id="rId25"/>
    <p:sldLayoutId id="2147483658" r:id="rId26"/>
    <p:sldLayoutId id="2147483660" r:id="rId27"/>
    <p:sldLayoutId id="2147483661" r:id="rId28"/>
    <p:sldLayoutId id="2147483662" r:id="rId29"/>
    <p:sldLayoutId id="2147483664" r:id="rId30"/>
    <p:sldLayoutId id="2147483665" r:id="rId31"/>
    <p:sldLayoutId id="2147483666" r:id="rId32"/>
    <p:sldLayoutId id="214748368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642">
          <p15:clr>
            <a:srgbClr val="F26B43"/>
          </p15:clr>
        </p15:guide>
        <p15:guide id="2" orient="horz" pos="4201">
          <p15:clr>
            <a:srgbClr val="F26B43"/>
          </p15:clr>
        </p15:guide>
        <p15:guide id="3" pos="72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aihpi/workshop-rag/blob/main/learning-materials/01_workflow.ipynb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3" Type="http://schemas.openxmlformats.org/officeDocument/2006/relationships/image" Target="../media/image41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38.pn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4.svg"/><Relationship Id="rId11" Type="http://schemas.openxmlformats.org/officeDocument/2006/relationships/image" Target="../media/image47.png"/><Relationship Id="rId5" Type="http://schemas.openxmlformats.org/officeDocument/2006/relationships/image" Target="../media/image33.png"/><Relationship Id="rId15" Type="http://schemas.openxmlformats.org/officeDocument/2006/relationships/image" Target="../media/image51.jpe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jpeg"/><Relationship Id="rId1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7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ctrTitle"/>
          </p:nvPr>
        </p:nvSpPr>
        <p:spPr>
          <a:xfrm>
            <a:off x="1017457" y="1152000"/>
            <a:ext cx="687876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de-DE" dirty="0">
                <a:solidFill>
                  <a:srgbClr val="AF0333"/>
                </a:solidFill>
              </a:rPr>
              <a:t>Effizientes</a:t>
            </a:r>
            <a:r>
              <a:rPr lang="de-DE" dirty="0"/>
              <a:t> Abfragen von Informationen</a:t>
            </a:r>
            <a:endParaRPr dirty="0">
              <a:solidFill>
                <a:srgbClr val="AF0333"/>
              </a:solidFill>
            </a:endParaRPr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"/>
          </p:nvPr>
        </p:nvSpPr>
        <p:spPr>
          <a:xfrm>
            <a:off x="1017456" y="2388247"/>
            <a:ext cx="7362973" cy="75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de-DE" dirty="0"/>
              <a:t>Lokales </a:t>
            </a:r>
            <a:r>
              <a:rPr lang="de-DE" dirty="0">
                <a:solidFill>
                  <a:srgbClr val="DE6103"/>
                </a:solidFill>
              </a:rPr>
              <a:t>R</a:t>
            </a:r>
            <a:r>
              <a:rPr lang="de-DE" dirty="0"/>
              <a:t>etrieval </a:t>
            </a:r>
            <a:r>
              <a:rPr lang="de-DE" dirty="0" err="1">
                <a:solidFill>
                  <a:srgbClr val="DE6103"/>
                </a:solidFill>
              </a:rPr>
              <a:t>A</a:t>
            </a:r>
            <a:r>
              <a:rPr lang="de-DE" dirty="0" err="1"/>
              <a:t>ugmented</a:t>
            </a:r>
            <a:r>
              <a:rPr lang="de-DE" dirty="0"/>
              <a:t>-</a:t>
            </a:r>
            <a:r>
              <a:rPr lang="de-DE" dirty="0">
                <a:solidFill>
                  <a:srgbClr val="DE6103"/>
                </a:solidFill>
              </a:rPr>
              <a:t>G</a:t>
            </a:r>
            <a:r>
              <a:rPr lang="de-DE" dirty="0"/>
              <a:t>eneration System</a:t>
            </a:r>
          </a:p>
        </p:txBody>
      </p:sp>
      <p:sp>
        <p:nvSpPr>
          <p:cNvPr id="4" name="Google Shape;193;p21">
            <a:extLst>
              <a:ext uri="{FF2B5EF4-FFF2-40B4-BE49-F238E27FC236}">
                <a16:creationId xmlns:a16="http://schemas.microsoft.com/office/drawing/2014/main" id="{9AA0C2F1-3863-4121-96D5-B198534F2B8A}"/>
              </a:ext>
            </a:extLst>
          </p:cNvPr>
          <p:cNvSpPr txBox="1">
            <a:spLocks/>
          </p:cNvSpPr>
          <p:nvPr/>
        </p:nvSpPr>
        <p:spPr>
          <a:xfrm>
            <a:off x="1017457" y="3299627"/>
            <a:ext cx="6878767" cy="75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70840" algn="ctr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30200" algn="ctr" rtl="0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ctr" rtl="0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60679" algn="ctr" rtl="0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/>
            <a:r>
              <a:rPr lang="de-DE" sz="1800" dirty="0"/>
              <a:t>Hanno </a:t>
            </a:r>
            <a:r>
              <a:rPr lang="de-DE" sz="1800" dirty="0">
                <a:solidFill>
                  <a:srgbClr val="F7A600"/>
                </a:solidFill>
              </a:rPr>
              <a:t>Müller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7" y="5637019"/>
            <a:ext cx="1600841" cy="1135671"/>
          </a:xfrm>
          <a:custGeom>
            <a:avLst/>
            <a:gdLst/>
            <a:ahLst/>
            <a:cxnLst/>
            <a:rect l="l" t="t" r="r" b="b"/>
            <a:pathLst>
              <a:path w="3201682" h="2271341">
                <a:moveTo>
                  <a:pt x="0" y="0"/>
                </a:moveTo>
                <a:lnTo>
                  <a:pt x="3201682" y="0"/>
                </a:lnTo>
                <a:lnTo>
                  <a:pt x="3201682" y="2271341"/>
                </a:lnTo>
                <a:lnTo>
                  <a:pt x="0" y="227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0317011-5B26-4A7E-9ED4-DC1B0A6B21A8}"/>
              </a:ext>
            </a:extLst>
          </p:cNvPr>
          <p:cNvSpPr txBox="1"/>
          <p:nvPr/>
        </p:nvSpPr>
        <p:spPr>
          <a:xfrm>
            <a:off x="1019175" y="1609886"/>
            <a:ext cx="10880436" cy="780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133" dirty="0">
                <a:solidFill>
                  <a:srgbClr val="DC640D"/>
                </a:solidFill>
                <a:latin typeface="Codec Pro"/>
                <a:ea typeface="Codec Pro"/>
                <a:cs typeface="Codec Pro"/>
                <a:sym typeface="Codec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https://github.com/aihpi/workshop-rag/blob/main/learning-materials/01_workflow.ipynb</a:t>
            </a:r>
            <a:endParaRPr lang="en-US" sz="2133" dirty="0">
              <a:solidFill>
                <a:srgbClr val="DC640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3200"/>
              </a:lnSpc>
            </a:pPr>
            <a:endParaRPr lang="en-US" sz="2133" dirty="0">
              <a:solidFill>
                <a:srgbClr val="17161C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2A28F-2C3D-42D7-BAC4-EFC4EBE30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</a:t>
            </a:r>
            <a:br>
              <a:rPr lang="de-DE" dirty="0"/>
            </a:br>
            <a:endParaRPr lang="de-DE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21FBEF3-CA17-44AE-8200-6CE51CE6D7C9}"/>
              </a:ext>
            </a:extLst>
          </p:cNvPr>
          <p:cNvSpPr txBox="1"/>
          <p:nvPr/>
        </p:nvSpPr>
        <p:spPr>
          <a:xfrm>
            <a:off x="1019174" y="2390506"/>
            <a:ext cx="10880436" cy="2421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	https://github.com/aihpi/</a:t>
            </a:r>
          </a:p>
          <a:p>
            <a:pPr>
              <a:lnSpc>
                <a:spcPts val="3200"/>
              </a:lnSpc>
            </a:pP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		</a:t>
            </a: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Wingdings" panose="05000000000000000000" pitchFamily="2" charset="2"/>
              </a:rPr>
              <a:t></a:t>
            </a: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 repositories</a:t>
            </a:r>
          </a:p>
          <a:p>
            <a:pPr>
              <a:lnSpc>
                <a:spcPts val="3200"/>
              </a:lnSpc>
            </a:pP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			</a:t>
            </a: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Wingdings" panose="05000000000000000000" pitchFamily="2" charset="2"/>
              </a:rPr>
              <a:t> </a:t>
            </a: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 workshop-rag</a:t>
            </a:r>
          </a:p>
          <a:p>
            <a:pPr>
              <a:lnSpc>
                <a:spcPts val="3200"/>
              </a:lnSpc>
            </a:pP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				</a:t>
            </a: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Wingdings" panose="05000000000000000000" pitchFamily="2" charset="2"/>
              </a:rPr>
              <a:t> </a:t>
            </a: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 learning-materials</a:t>
            </a:r>
          </a:p>
          <a:p>
            <a:pPr>
              <a:lnSpc>
                <a:spcPts val="3200"/>
              </a:lnSpc>
            </a:pP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					</a:t>
            </a: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Wingdings" panose="05000000000000000000" pitchFamily="2" charset="2"/>
              </a:rPr>
              <a:t> </a:t>
            </a:r>
            <a:r>
              <a:rPr lang="en-US" sz="2133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 01_workflow.ipynb</a:t>
            </a:r>
          </a:p>
          <a:p>
            <a:pPr algn="ctr">
              <a:lnSpc>
                <a:spcPts val="3200"/>
              </a:lnSpc>
            </a:pPr>
            <a:endParaRPr lang="en-US" sz="2133" dirty="0">
              <a:solidFill>
                <a:srgbClr val="17161C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  <p:extLst>
      <p:ext uri="{BB962C8B-B14F-4D97-AF65-F5344CB8AC3E}">
        <p14:creationId xmlns:p14="http://schemas.microsoft.com/office/powerpoint/2010/main" val="37347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4B5170-C464-C5A1-5F4D-E3A5BBCEC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6482E0-DE16-4E8A-AC92-1A413DC4FE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94253" y="1027253"/>
            <a:ext cx="4803494" cy="480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5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CE2C7A-F986-4076-85EB-E167763A4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+mj-lt"/>
              <a:buAutoNum type="arabicPeriod"/>
            </a:pPr>
            <a:r>
              <a:rPr lang="en-US" dirty="0"/>
              <a:t>Lade </a:t>
            </a:r>
            <a:r>
              <a:rPr lang="en-US" dirty="0" err="1"/>
              <a:t>deine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</a:t>
            </a:r>
            <a:r>
              <a:rPr lang="en-US" dirty="0" err="1"/>
              <a:t>Dokumente</a:t>
            </a:r>
            <a:r>
              <a:rPr lang="en-US" dirty="0"/>
              <a:t> in die </a:t>
            </a:r>
            <a:r>
              <a:rPr lang="en-US" dirty="0" err="1"/>
              <a:t>Vektor-Datenbank</a:t>
            </a:r>
            <a:endParaRPr lang="en-US" dirty="0"/>
          </a:p>
          <a:p>
            <a:pPr marL="571500" indent="-342900">
              <a:buFont typeface="+mj-lt"/>
              <a:buAutoNum type="arabicPeriod"/>
            </a:pPr>
            <a:endParaRPr lang="en-US" dirty="0"/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Passe den Prompt so an,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Stichwortliste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Antwort</a:t>
            </a:r>
            <a:r>
              <a:rPr lang="en-US" dirty="0"/>
              <a:t> </a:t>
            </a:r>
            <a:r>
              <a:rPr lang="en-US" dirty="0" err="1"/>
              <a:t>ausgegeben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, </a:t>
            </a:r>
            <a:r>
              <a:rPr lang="en-US" dirty="0" err="1"/>
              <a:t>z.B.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Frage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Watson?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Antwort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- Eine </a:t>
            </a:r>
            <a:r>
              <a:rPr lang="en-US" dirty="0" err="1"/>
              <a:t>fiktionale</a:t>
            </a:r>
            <a:r>
              <a:rPr lang="en-US" dirty="0"/>
              <a:t> </a:t>
            </a:r>
            <a:r>
              <a:rPr lang="en-US" dirty="0" err="1"/>
              <a:t>Figur</a:t>
            </a:r>
            <a:r>
              <a:rPr lang="en-US" dirty="0"/>
              <a:t> in den Sherlock Holmes </a:t>
            </a:r>
            <a:r>
              <a:rPr lang="en-US" dirty="0" err="1"/>
              <a:t>Geschichten</a:t>
            </a:r>
            <a:br>
              <a:rPr lang="en-US" dirty="0"/>
            </a:br>
            <a:r>
              <a:rPr lang="en-US" dirty="0"/>
              <a:t>- Ein Freund von Holmes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Erschien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ersten</a:t>
            </a:r>
            <a:r>
              <a:rPr lang="en-US" dirty="0"/>
              <a:t> Mal in “A Study in Scarlet” (1887)</a:t>
            </a:r>
          </a:p>
          <a:p>
            <a:pPr marL="571500" indent="-342900">
              <a:buFont typeface="+mj-lt"/>
              <a:buAutoNum type="arabicPeriod"/>
            </a:pPr>
            <a:endParaRPr lang="en-US" dirty="0"/>
          </a:p>
          <a:p>
            <a:pPr marL="571500" indent="-342900">
              <a:buFont typeface="+mj-lt"/>
              <a:buAutoNum type="arabicPeriod"/>
            </a:pPr>
            <a:r>
              <a:rPr lang="en-US" dirty="0" err="1"/>
              <a:t>Optimiere</a:t>
            </a:r>
            <a:r>
              <a:rPr lang="en-US" dirty="0"/>
              <a:t> die Parameter Relevance Threshold, Top K, und </a:t>
            </a:r>
            <a:r>
              <a:rPr lang="en-US" dirty="0" err="1"/>
              <a:t>Temperatur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verbesserte</a:t>
            </a:r>
            <a:r>
              <a:rPr lang="en-US" dirty="0"/>
              <a:t> </a:t>
            </a:r>
            <a:r>
              <a:rPr lang="en-US" dirty="0" err="1"/>
              <a:t>Antworten</a:t>
            </a:r>
            <a:r>
              <a:rPr lang="en-US" dirty="0"/>
              <a:t>. Was </a:t>
            </a:r>
            <a:r>
              <a:rPr lang="en-US" dirty="0" err="1"/>
              <a:t>machen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Parameter?</a:t>
            </a:r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BC651-4A39-4E31-AFC7-D1DDEF5F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0AED15-428B-478B-AADF-9E1108746E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254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7" y="5637019"/>
            <a:ext cx="1600841" cy="1135671"/>
          </a:xfrm>
          <a:custGeom>
            <a:avLst/>
            <a:gdLst/>
            <a:ahLst/>
            <a:cxnLst/>
            <a:rect l="l" t="t" r="r" b="b"/>
            <a:pathLst>
              <a:path w="3201682" h="2271341">
                <a:moveTo>
                  <a:pt x="0" y="0"/>
                </a:moveTo>
                <a:lnTo>
                  <a:pt x="3201682" y="0"/>
                </a:lnTo>
                <a:lnTo>
                  <a:pt x="3201682" y="2271341"/>
                </a:lnTo>
                <a:lnTo>
                  <a:pt x="0" y="227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D8E2CD-B8EF-4A35-8463-87D4C84EBB8A}"/>
              </a:ext>
            </a:extLst>
          </p:cNvPr>
          <p:cNvSpPr/>
          <p:nvPr/>
        </p:nvSpPr>
        <p:spPr>
          <a:xfrm>
            <a:off x="2400300" y="2056026"/>
            <a:ext cx="1552575" cy="8058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Embedding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4B4A5B-F619-4C6D-B7B8-60718172E6DE}"/>
              </a:ext>
            </a:extLst>
          </p:cNvPr>
          <p:cNvSpPr/>
          <p:nvPr/>
        </p:nvSpPr>
        <p:spPr>
          <a:xfrm>
            <a:off x="438150" y="2056026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Query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F5424-6D79-4D07-89D8-E8FB156B61F9}"/>
              </a:ext>
            </a:extLst>
          </p:cNvPr>
          <p:cNvSpPr/>
          <p:nvPr/>
        </p:nvSpPr>
        <p:spPr>
          <a:xfrm>
            <a:off x="8286750" y="2056026"/>
            <a:ext cx="1552575" cy="805815"/>
          </a:xfrm>
          <a:prstGeom prst="round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LLM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03E917-4FD9-4B1F-8791-E085EEF30EB8}"/>
              </a:ext>
            </a:extLst>
          </p:cNvPr>
          <p:cNvSpPr/>
          <p:nvPr/>
        </p:nvSpPr>
        <p:spPr>
          <a:xfrm>
            <a:off x="10248900" y="2056026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Response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49DBD0B-8BC6-485C-A48C-25E790431F7E}"/>
              </a:ext>
            </a:extLst>
          </p:cNvPr>
          <p:cNvSpPr/>
          <p:nvPr/>
        </p:nvSpPr>
        <p:spPr>
          <a:xfrm>
            <a:off x="4362450" y="1770276"/>
            <a:ext cx="1552575" cy="1343025"/>
          </a:xfrm>
          <a:prstGeom prst="flowChartMagneticDisk">
            <a:avLst/>
          </a:prstGeom>
          <a:solidFill>
            <a:srgbClr val="AF0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Vector DB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F568B535-5E60-46B1-83DE-39B3B1DE280E}"/>
              </a:ext>
            </a:extLst>
          </p:cNvPr>
          <p:cNvSpPr/>
          <p:nvPr/>
        </p:nvSpPr>
        <p:spPr>
          <a:xfrm>
            <a:off x="6324600" y="1787420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6C4A0EF7-77CF-49D3-84BA-19D4532EE494}"/>
              </a:ext>
            </a:extLst>
          </p:cNvPr>
          <p:cNvSpPr/>
          <p:nvPr/>
        </p:nvSpPr>
        <p:spPr>
          <a:xfrm>
            <a:off x="4362450" y="4490615"/>
            <a:ext cx="1552575" cy="1343025"/>
          </a:xfrm>
          <a:prstGeom prst="flowChartMultidocument">
            <a:avLst/>
          </a:prstGeom>
          <a:solidFill>
            <a:schemeClr val="tx2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Docs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B6313A-6A37-4CCB-B817-F91E12C0E2FD}"/>
              </a:ext>
            </a:extLst>
          </p:cNvPr>
          <p:cNvSpPr/>
          <p:nvPr/>
        </p:nvSpPr>
        <p:spPr>
          <a:xfrm>
            <a:off x="4362450" y="3399051"/>
            <a:ext cx="1552575" cy="8058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Embedding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A8252-78FC-41DF-8745-73F795469781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990724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B95180-853C-41BC-8C2F-E7FF68EDA4AC}"/>
              </a:ext>
            </a:extLst>
          </p:cNvPr>
          <p:cNvCxnSpPr/>
          <p:nvPr/>
        </p:nvCxnSpPr>
        <p:spPr>
          <a:xfrm>
            <a:off x="3966450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CF4673-3643-4C98-A54F-53582CBFF09A}"/>
              </a:ext>
            </a:extLst>
          </p:cNvPr>
          <p:cNvCxnSpPr/>
          <p:nvPr/>
        </p:nvCxnSpPr>
        <p:spPr>
          <a:xfrm>
            <a:off x="5928600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8BBD7D-E547-4812-9F12-85BE5D705E69}"/>
              </a:ext>
            </a:extLst>
          </p:cNvPr>
          <p:cNvCxnSpPr/>
          <p:nvPr/>
        </p:nvCxnSpPr>
        <p:spPr>
          <a:xfrm>
            <a:off x="7890750" y="2480842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0D0D-D05E-4CD2-A1AE-7FE644857CF7}"/>
              </a:ext>
            </a:extLst>
          </p:cNvPr>
          <p:cNvCxnSpPr/>
          <p:nvPr/>
        </p:nvCxnSpPr>
        <p:spPr>
          <a:xfrm>
            <a:off x="9839325" y="2474175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35D54D-05B3-494C-B58D-2FFA40706C51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138737" y="4204866"/>
            <a:ext cx="1" cy="28574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3E3EA1-76E7-4CA6-9EB9-CA164A162609}"/>
              </a:ext>
            </a:extLst>
          </p:cNvPr>
          <p:cNvCxnSpPr>
            <a:cxnSpLocks/>
          </p:cNvCxnSpPr>
          <p:nvPr/>
        </p:nvCxnSpPr>
        <p:spPr>
          <a:xfrm flipV="1">
            <a:off x="5138736" y="3109489"/>
            <a:ext cx="1" cy="28574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6916432-09B0-4385-871B-9986C7F03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484579" y="2752726"/>
            <a:ext cx="1352548" cy="13525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A5517C-C12D-4E50-9E39-3C07BB4CE40E}"/>
              </a:ext>
            </a:extLst>
          </p:cNvPr>
          <p:cNvSpPr txBox="1"/>
          <p:nvPr/>
        </p:nvSpPr>
        <p:spPr>
          <a:xfrm>
            <a:off x="2477855" y="3924984"/>
            <a:ext cx="264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Model size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Model type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4B2C7A8-F7B1-41E6-8878-9ED3E6398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44915" y="4347740"/>
            <a:ext cx="1352548" cy="13525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1C51F60-C1A3-424E-9B4D-91CD40C2146A}"/>
              </a:ext>
            </a:extLst>
          </p:cNvPr>
          <p:cNvSpPr txBox="1"/>
          <p:nvPr/>
        </p:nvSpPr>
        <p:spPr>
          <a:xfrm>
            <a:off x="7100887" y="4284964"/>
            <a:ext cx="2642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Document type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Chunk size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Chunk overlap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Indexing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(Hierarchical) tags</a:t>
            </a:r>
          </a:p>
          <a:p>
            <a:endParaRPr lang="en-GB" sz="18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1C6E640-8F91-4E8A-98A4-C18FFF94B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415" y="533887"/>
            <a:ext cx="1352548" cy="13525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CC943B7-84BF-4CE0-A805-0BDF75F69B81}"/>
              </a:ext>
            </a:extLst>
          </p:cNvPr>
          <p:cNvSpPr txBox="1"/>
          <p:nvPr/>
        </p:nvSpPr>
        <p:spPr>
          <a:xfrm>
            <a:off x="7606741" y="869705"/>
            <a:ext cx="2642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Top N chunks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Retrieval threshold</a:t>
            </a:r>
          </a:p>
          <a:p>
            <a:endParaRPr lang="en-GB" sz="18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33248B9-41CA-42B8-814D-949732C88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422485" y="2752727"/>
            <a:ext cx="1352548" cy="13525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2353385-CBE6-4282-8F86-CB6D462991E1}"/>
              </a:ext>
            </a:extLst>
          </p:cNvPr>
          <p:cNvSpPr txBox="1"/>
          <p:nvPr/>
        </p:nvSpPr>
        <p:spPr>
          <a:xfrm>
            <a:off x="9640334" y="3144278"/>
            <a:ext cx="2642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Temperature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Max tokens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Top-k sampling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Top-p sampling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Model Size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Model type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D7407FD-B3B6-4F23-B0C9-9C51F9782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462" y="395351"/>
            <a:ext cx="1352548" cy="135254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055BA9F-6C11-4FF6-BF3A-4CFD543D7ADF}"/>
              </a:ext>
            </a:extLst>
          </p:cNvPr>
          <p:cNvSpPr txBox="1"/>
          <p:nvPr/>
        </p:nvSpPr>
        <p:spPr>
          <a:xfrm>
            <a:off x="812997" y="421208"/>
            <a:ext cx="4383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Approximate Nearest Neighbour (ANN) Algorithm</a:t>
            </a:r>
          </a:p>
          <a:p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Memory-</a:t>
            </a:r>
            <a:r>
              <a:rPr lang="en-GB" sz="1800" i="1" dirty="0" err="1">
                <a:latin typeface="Verdana" panose="020B0604030504040204" pitchFamily="34" charset="0"/>
                <a:ea typeface="Verdana" panose="020B0604030504040204" pitchFamily="34" charset="0"/>
              </a:rPr>
              <a:t>maped</a:t>
            </a:r>
            <a:r>
              <a:rPr lang="en-GB" sz="1800" i="1" dirty="0">
                <a:latin typeface="Verdana" panose="020B0604030504040204" pitchFamily="34" charset="0"/>
                <a:ea typeface="Verdana" panose="020B0604030504040204" pitchFamily="34" charset="0"/>
              </a:rPr>
              <a:t> vs. cloud object storage</a:t>
            </a:r>
          </a:p>
          <a:p>
            <a:endParaRPr lang="en-GB" sz="18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43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7" y="5637019"/>
            <a:ext cx="1600841" cy="1135671"/>
          </a:xfrm>
          <a:custGeom>
            <a:avLst/>
            <a:gdLst/>
            <a:ahLst/>
            <a:cxnLst/>
            <a:rect l="l" t="t" r="r" b="b"/>
            <a:pathLst>
              <a:path w="3201682" h="2271341">
                <a:moveTo>
                  <a:pt x="0" y="0"/>
                </a:moveTo>
                <a:lnTo>
                  <a:pt x="3201682" y="0"/>
                </a:lnTo>
                <a:lnTo>
                  <a:pt x="3201682" y="2271341"/>
                </a:lnTo>
                <a:lnTo>
                  <a:pt x="0" y="227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D8E2CD-B8EF-4A35-8463-87D4C84EBB8A}"/>
              </a:ext>
            </a:extLst>
          </p:cNvPr>
          <p:cNvSpPr/>
          <p:nvPr/>
        </p:nvSpPr>
        <p:spPr>
          <a:xfrm>
            <a:off x="2400300" y="2056026"/>
            <a:ext cx="1552575" cy="8058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Embedding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4B4A5B-F619-4C6D-B7B8-60718172E6DE}"/>
              </a:ext>
            </a:extLst>
          </p:cNvPr>
          <p:cNvSpPr/>
          <p:nvPr/>
        </p:nvSpPr>
        <p:spPr>
          <a:xfrm>
            <a:off x="438150" y="2056026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Query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F5424-6D79-4D07-89D8-E8FB156B61F9}"/>
              </a:ext>
            </a:extLst>
          </p:cNvPr>
          <p:cNvSpPr/>
          <p:nvPr/>
        </p:nvSpPr>
        <p:spPr>
          <a:xfrm>
            <a:off x="8286750" y="2056026"/>
            <a:ext cx="1552575" cy="805815"/>
          </a:xfrm>
          <a:prstGeom prst="round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LLM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03E917-4FD9-4B1F-8791-E085EEF30EB8}"/>
              </a:ext>
            </a:extLst>
          </p:cNvPr>
          <p:cNvSpPr/>
          <p:nvPr/>
        </p:nvSpPr>
        <p:spPr>
          <a:xfrm>
            <a:off x="10248900" y="2056026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Response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49DBD0B-8BC6-485C-A48C-25E790431F7E}"/>
              </a:ext>
            </a:extLst>
          </p:cNvPr>
          <p:cNvSpPr/>
          <p:nvPr/>
        </p:nvSpPr>
        <p:spPr>
          <a:xfrm>
            <a:off x="4362450" y="1770276"/>
            <a:ext cx="1552575" cy="1343025"/>
          </a:xfrm>
          <a:prstGeom prst="flowChartMagneticDisk">
            <a:avLst/>
          </a:prstGeom>
          <a:solidFill>
            <a:srgbClr val="AF0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Vector DB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F568B535-5E60-46B1-83DE-39B3B1DE280E}"/>
              </a:ext>
            </a:extLst>
          </p:cNvPr>
          <p:cNvSpPr/>
          <p:nvPr/>
        </p:nvSpPr>
        <p:spPr>
          <a:xfrm>
            <a:off x="6324600" y="1787420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6C4A0EF7-77CF-49D3-84BA-19D4532EE494}"/>
              </a:ext>
            </a:extLst>
          </p:cNvPr>
          <p:cNvSpPr/>
          <p:nvPr/>
        </p:nvSpPr>
        <p:spPr>
          <a:xfrm>
            <a:off x="4362450" y="4490615"/>
            <a:ext cx="1552575" cy="1343025"/>
          </a:xfrm>
          <a:prstGeom prst="flowChartMultidocument">
            <a:avLst/>
          </a:prstGeom>
          <a:solidFill>
            <a:schemeClr val="tx2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Docs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B6313A-6A37-4CCB-B817-F91E12C0E2FD}"/>
              </a:ext>
            </a:extLst>
          </p:cNvPr>
          <p:cNvSpPr/>
          <p:nvPr/>
        </p:nvSpPr>
        <p:spPr>
          <a:xfrm>
            <a:off x="4362450" y="3399051"/>
            <a:ext cx="1552575" cy="8058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Embedding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A8252-78FC-41DF-8745-73F795469781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990724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B95180-853C-41BC-8C2F-E7FF68EDA4AC}"/>
              </a:ext>
            </a:extLst>
          </p:cNvPr>
          <p:cNvCxnSpPr/>
          <p:nvPr/>
        </p:nvCxnSpPr>
        <p:spPr>
          <a:xfrm>
            <a:off x="3966450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CF4673-3643-4C98-A54F-53582CBFF09A}"/>
              </a:ext>
            </a:extLst>
          </p:cNvPr>
          <p:cNvCxnSpPr/>
          <p:nvPr/>
        </p:nvCxnSpPr>
        <p:spPr>
          <a:xfrm>
            <a:off x="5928600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8BBD7D-E547-4812-9F12-85BE5D705E69}"/>
              </a:ext>
            </a:extLst>
          </p:cNvPr>
          <p:cNvCxnSpPr/>
          <p:nvPr/>
        </p:nvCxnSpPr>
        <p:spPr>
          <a:xfrm>
            <a:off x="7890750" y="2480842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0D0D-D05E-4CD2-A1AE-7FE644857CF7}"/>
              </a:ext>
            </a:extLst>
          </p:cNvPr>
          <p:cNvCxnSpPr/>
          <p:nvPr/>
        </p:nvCxnSpPr>
        <p:spPr>
          <a:xfrm>
            <a:off x="9839325" y="2474175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35D54D-05B3-494C-B58D-2FFA40706C51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138737" y="4204866"/>
            <a:ext cx="1" cy="28574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3E3EA1-76E7-4CA6-9EB9-CA164A162609}"/>
              </a:ext>
            </a:extLst>
          </p:cNvPr>
          <p:cNvCxnSpPr>
            <a:cxnSpLocks/>
          </p:cNvCxnSpPr>
          <p:nvPr/>
        </p:nvCxnSpPr>
        <p:spPr>
          <a:xfrm flipV="1">
            <a:off x="5138736" y="3109489"/>
            <a:ext cx="1" cy="28574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FC88B1-C386-43D1-9A70-468D6685E315}"/>
              </a:ext>
            </a:extLst>
          </p:cNvPr>
          <p:cNvSpPr txBox="1"/>
          <p:nvPr/>
        </p:nvSpPr>
        <p:spPr>
          <a:xfrm>
            <a:off x="31626" y="501656"/>
            <a:ext cx="2963417" cy="368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3200" b="1" dirty="0">
                <a:solidFill>
                  <a:schemeClr val="tx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Context RAG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B6E7161-BE4D-4066-89FD-76D4AA3151ED}"/>
              </a:ext>
            </a:extLst>
          </p:cNvPr>
          <p:cNvSpPr/>
          <p:nvPr/>
        </p:nvSpPr>
        <p:spPr>
          <a:xfrm>
            <a:off x="8025525" y="5593546"/>
            <a:ext cx="2209800" cy="11791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Chat history / task metadata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E8202-7AA6-43A3-BF63-B750D211F9C8}"/>
              </a:ext>
            </a:extLst>
          </p:cNvPr>
          <p:cNvCxnSpPr>
            <a:cxnSpLocks/>
            <a:stCxn id="22" idx="0"/>
            <a:endCxn id="7" idx="2"/>
          </p:cNvCxnSpPr>
          <p:nvPr/>
        </p:nvCxnSpPr>
        <p:spPr>
          <a:xfrm flipH="1" flipV="1">
            <a:off x="9063038" y="2861841"/>
            <a:ext cx="67387" cy="2731705"/>
          </a:xfrm>
          <a:prstGeom prst="straightConnector1">
            <a:avLst/>
          </a:prstGeom>
          <a:ln w="76200">
            <a:solidFill>
              <a:schemeClr val="accent1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5DA8D25-0C69-4F33-AB5B-1B2EB1AB84FC}"/>
              </a:ext>
            </a:extLst>
          </p:cNvPr>
          <p:cNvCxnSpPr>
            <a:stCxn id="22" idx="1"/>
            <a:endCxn id="5" idx="2"/>
          </p:cNvCxnSpPr>
          <p:nvPr/>
        </p:nvCxnSpPr>
        <p:spPr>
          <a:xfrm rot="10800000">
            <a:off x="3176589" y="2861842"/>
            <a:ext cx="4848937" cy="3321277"/>
          </a:xfrm>
          <a:prstGeom prst="bentConnector2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21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7" y="5637019"/>
            <a:ext cx="1600841" cy="1135671"/>
          </a:xfrm>
          <a:custGeom>
            <a:avLst/>
            <a:gdLst/>
            <a:ahLst/>
            <a:cxnLst/>
            <a:rect l="l" t="t" r="r" b="b"/>
            <a:pathLst>
              <a:path w="3201682" h="2271341">
                <a:moveTo>
                  <a:pt x="0" y="0"/>
                </a:moveTo>
                <a:lnTo>
                  <a:pt x="3201682" y="0"/>
                </a:lnTo>
                <a:lnTo>
                  <a:pt x="3201682" y="2271341"/>
                </a:lnTo>
                <a:lnTo>
                  <a:pt x="0" y="227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D8E2CD-B8EF-4A35-8463-87D4C84EBB8A}"/>
              </a:ext>
            </a:extLst>
          </p:cNvPr>
          <p:cNvSpPr/>
          <p:nvPr/>
        </p:nvSpPr>
        <p:spPr>
          <a:xfrm>
            <a:off x="2400300" y="2056026"/>
            <a:ext cx="1552575" cy="8058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Embedding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4B4A5B-F619-4C6D-B7B8-60718172E6DE}"/>
              </a:ext>
            </a:extLst>
          </p:cNvPr>
          <p:cNvSpPr/>
          <p:nvPr/>
        </p:nvSpPr>
        <p:spPr>
          <a:xfrm>
            <a:off x="438150" y="2056026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Query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F5424-6D79-4D07-89D8-E8FB156B61F9}"/>
              </a:ext>
            </a:extLst>
          </p:cNvPr>
          <p:cNvSpPr/>
          <p:nvPr/>
        </p:nvSpPr>
        <p:spPr>
          <a:xfrm>
            <a:off x="8286750" y="2056026"/>
            <a:ext cx="1552575" cy="805815"/>
          </a:xfrm>
          <a:prstGeom prst="round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LLM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03E917-4FD9-4B1F-8791-E085EEF30EB8}"/>
              </a:ext>
            </a:extLst>
          </p:cNvPr>
          <p:cNvSpPr/>
          <p:nvPr/>
        </p:nvSpPr>
        <p:spPr>
          <a:xfrm>
            <a:off x="10248900" y="2056026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Response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49DBD0B-8BC6-485C-A48C-25E790431F7E}"/>
              </a:ext>
            </a:extLst>
          </p:cNvPr>
          <p:cNvSpPr/>
          <p:nvPr/>
        </p:nvSpPr>
        <p:spPr>
          <a:xfrm>
            <a:off x="4362450" y="1770276"/>
            <a:ext cx="1552575" cy="1343025"/>
          </a:xfrm>
          <a:prstGeom prst="flowChartMagneticDisk">
            <a:avLst/>
          </a:prstGeom>
          <a:solidFill>
            <a:srgbClr val="AF0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Vector DB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F568B535-5E60-46B1-83DE-39B3B1DE280E}"/>
              </a:ext>
            </a:extLst>
          </p:cNvPr>
          <p:cNvSpPr/>
          <p:nvPr/>
        </p:nvSpPr>
        <p:spPr>
          <a:xfrm>
            <a:off x="6324600" y="1787420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6C4A0EF7-77CF-49D3-84BA-19D4532EE494}"/>
              </a:ext>
            </a:extLst>
          </p:cNvPr>
          <p:cNvSpPr/>
          <p:nvPr/>
        </p:nvSpPr>
        <p:spPr>
          <a:xfrm>
            <a:off x="4362450" y="4490615"/>
            <a:ext cx="1552575" cy="1343025"/>
          </a:xfrm>
          <a:prstGeom prst="flowChartMultidocument">
            <a:avLst/>
          </a:prstGeom>
          <a:solidFill>
            <a:schemeClr val="tx2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Docs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B6313A-6A37-4CCB-B817-F91E12C0E2FD}"/>
              </a:ext>
            </a:extLst>
          </p:cNvPr>
          <p:cNvSpPr/>
          <p:nvPr/>
        </p:nvSpPr>
        <p:spPr>
          <a:xfrm>
            <a:off x="4362450" y="3399051"/>
            <a:ext cx="1552575" cy="8058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Embedding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A8252-78FC-41DF-8745-73F795469781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990724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B95180-853C-41BC-8C2F-E7FF68EDA4AC}"/>
              </a:ext>
            </a:extLst>
          </p:cNvPr>
          <p:cNvCxnSpPr/>
          <p:nvPr/>
        </p:nvCxnSpPr>
        <p:spPr>
          <a:xfrm>
            <a:off x="3966450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CF4673-3643-4C98-A54F-53582CBFF09A}"/>
              </a:ext>
            </a:extLst>
          </p:cNvPr>
          <p:cNvCxnSpPr/>
          <p:nvPr/>
        </p:nvCxnSpPr>
        <p:spPr>
          <a:xfrm>
            <a:off x="5928600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8BBD7D-E547-4812-9F12-85BE5D705E69}"/>
              </a:ext>
            </a:extLst>
          </p:cNvPr>
          <p:cNvCxnSpPr/>
          <p:nvPr/>
        </p:nvCxnSpPr>
        <p:spPr>
          <a:xfrm>
            <a:off x="7890750" y="2480842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0D0D-D05E-4CD2-A1AE-7FE644857CF7}"/>
              </a:ext>
            </a:extLst>
          </p:cNvPr>
          <p:cNvCxnSpPr/>
          <p:nvPr/>
        </p:nvCxnSpPr>
        <p:spPr>
          <a:xfrm>
            <a:off x="9839325" y="2474175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35D54D-05B3-494C-B58D-2FFA40706C51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138737" y="4204866"/>
            <a:ext cx="1" cy="28574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3E3EA1-76E7-4CA6-9EB9-CA164A162609}"/>
              </a:ext>
            </a:extLst>
          </p:cNvPr>
          <p:cNvCxnSpPr>
            <a:cxnSpLocks/>
          </p:cNvCxnSpPr>
          <p:nvPr/>
        </p:nvCxnSpPr>
        <p:spPr>
          <a:xfrm flipV="1">
            <a:off x="5138736" y="3109489"/>
            <a:ext cx="1" cy="28574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FC88B1-C386-43D1-9A70-468D6685E315}"/>
              </a:ext>
            </a:extLst>
          </p:cNvPr>
          <p:cNvSpPr txBox="1"/>
          <p:nvPr/>
        </p:nvSpPr>
        <p:spPr>
          <a:xfrm>
            <a:off x="31626" y="501656"/>
            <a:ext cx="2963417" cy="368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3200" b="1" dirty="0">
                <a:solidFill>
                  <a:schemeClr val="tx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Graph RAG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B6E7161-BE4D-4066-89FD-76D4AA3151ED}"/>
              </a:ext>
            </a:extLst>
          </p:cNvPr>
          <p:cNvSpPr/>
          <p:nvPr/>
        </p:nvSpPr>
        <p:spPr>
          <a:xfrm>
            <a:off x="1134411" y="3809494"/>
            <a:ext cx="2209800" cy="11791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Knowledge Graph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E8202-7AA6-43A3-BF63-B750D211F9C8}"/>
              </a:ext>
            </a:extLst>
          </p:cNvPr>
          <p:cNvCxnSpPr>
            <a:cxnSpLocks/>
            <a:stCxn id="5" idx="2"/>
            <a:endCxn id="22" idx="0"/>
          </p:cNvCxnSpPr>
          <p:nvPr/>
        </p:nvCxnSpPr>
        <p:spPr>
          <a:xfrm flipH="1">
            <a:off x="2239311" y="2861841"/>
            <a:ext cx="937277" cy="947653"/>
          </a:xfrm>
          <a:prstGeom prst="straightConnector1">
            <a:avLst/>
          </a:prstGeom>
          <a:ln w="76200">
            <a:solidFill>
              <a:schemeClr val="accent1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5DA8D25-0C69-4F33-AB5B-1B2EB1AB84FC}"/>
              </a:ext>
            </a:extLst>
          </p:cNvPr>
          <p:cNvCxnSpPr>
            <a:cxnSpLocks/>
            <a:stCxn id="22" idx="2"/>
            <a:endCxn id="10" idx="2"/>
          </p:cNvCxnSpPr>
          <p:nvPr/>
        </p:nvCxnSpPr>
        <p:spPr>
          <a:xfrm rot="5400000" flipH="1" flipV="1">
            <a:off x="3661591" y="1657303"/>
            <a:ext cx="1909054" cy="4753615"/>
          </a:xfrm>
          <a:prstGeom prst="bentConnector3">
            <a:avLst>
              <a:gd name="adj1" fmla="val -71848"/>
            </a:avLst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848245-EA00-4F6A-85EF-AF0E464AA35A}"/>
              </a:ext>
            </a:extLst>
          </p:cNvPr>
          <p:cNvCxnSpPr>
            <a:cxnSpLocks/>
            <a:stCxn id="13" idx="1"/>
            <a:endCxn id="22" idx="3"/>
          </p:cNvCxnSpPr>
          <p:nvPr/>
        </p:nvCxnSpPr>
        <p:spPr>
          <a:xfrm flipH="1">
            <a:off x="3344211" y="3801959"/>
            <a:ext cx="1018239" cy="597107"/>
          </a:xfrm>
          <a:prstGeom prst="straightConnector1">
            <a:avLst/>
          </a:prstGeom>
          <a:ln w="76200">
            <a:solidFill>
              <a:schemeClr val="accent1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A84CCE2-45B7-414E-A335-66D5E5DBF2B9}"/>
              </a:ext>
            </a:extLst>
          </p:cNvPr>
          <p:cNvSpPr txBox="1"/>
          <p:nvPr/>
        </p:nvSpPr>
        <p:spPr>
          <a:xfrm>
            <a:off x="7639050" y="3737082"/>
            <a:ext cx="4400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u="sng" dirty="0">
                <a:latin typeface="Verdana" panose="020B0604030504040204" pitchFamily="34" charset="0"/>
                <a:ea typeface="Verdana" panose="020B0604030504040204" pitchFamily="34" charset="0"/>
              </a:rPr>
              <a:t>Approaches:</a:t>
            </a:r>
          </a:p>
          <a:p>
            <a:endParaRPr lang="en-GB" sz="1800" u="sng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Combination of text &amp; graph embeddings</a:t>
            </a:r>
          </a:p>
          <a:p>
            <a:pPr marL="342900" indent="-342900">
              <a:buFont typeface="+mj-lt"/>
              <a:buAutoNum type="arabicPeriod"/>
            </a:pPr>
            <a:endParaRPr lang="en-GB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Filter text based on graph</a:t>
            </a:r>
          </a:p>
          <a:p>
            <a:pPr marL="342900" indent="-342900">
              <a:buFont typeface="+mj-lt"/>
              <a:buAutoNum type="arabicPeriod"/>
            </a:pPr>
            <a:endParaRPr lang="en-GB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Filter graph based on text</a:t>
            </a:r>
          </a:p>
        </p:txBody>
      </p:sp>
    </p:spTree>
    <p:extLst>
      <p:ext uri="{BB962C8B-B14F-4D97-AF65-F5344CB8AC3E}">
        <p14:creationId xmlns:p14="http://schemas.microsoft.com/office/powerpoint/2010/main" val="30453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7" y="5637019"/>
            <a:ext cx="1600841" cy="1135671"/>
          </a:xfrm>
          <a:custGeom>
            <a:avLst/>
            <a:gdLst/>
            <a:ahLst/>
            <a:cxnLst/>
            <a:rect l="l" t="t" r="r" b="b"/>
            <a:pathLst>
              <a:path w="3201682" h="2271341">
                <a:moveTo>
                  <a:pt x="0" y="0"/>
                </a:moveTo>
                <a:lnTo>
                  <a:pt x="3201682" y="0"/>
                </a:lnTo>
                <a:lnTo>
                  <a:pt x="3201682" y="2271341"/>
                </a:lnTo>
                <a:lnTo>
                  <a:pt x="0" y="227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D8E2CD-B8EF-4A35-8463-87D4C84EBB8A}"/>
              </a:ext>
            </a:extLst>
          </p:cNvPr>
          <p:cNvSpPr/>
          <p:nvPr/>
        </p:nvSpPr>
        <p:spPr>
          <a:xfrm>
            <a:off x="2400300" y="2056026"/>
            <a:ext cx="1552575" cy="8058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Embedding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4B4A5B-F619-4C6D-B7B8-60718172E6DE}"/>
              </a:ext>
            </a:extLst>
          </p:cNvPr>
          <p:cNvSpPr/>
          <p:nvPr/>
        </p:nvSpPr>
        <p:spPr>
          <a:xfrm>
            <a:off x="438150" y="2056026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Query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F5424-6D79-4D07-89D8-E8FB156B61F9}"/>
              </a:ext>
            </a:extLst>
          </p:cNvPr>
          <p:cNvSpPr/>
          <p:nvPr/>
        </p:nvSpPr>
        <p:spPr>
          <a:xfrm>
            <a:off x="8286750" y="2056026"/>
            <a:ext cx="1552575" cy="805815"/>
          </a:xfrm>
          <a:prstGeom prst="round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LLM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03E917-4FD9-4B1F-8791-E085EEF30EB8}"/>
              </a:ext>
            </a:extLst>
          </p:cNvPr>
          <p:cNvSpPr/>
          <p:nvPr/>
        </p:nvSpPr>
        <p:spPr>
          <a:xfrm>
            <a:off x="10248900" y="2056026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Response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49DBD0B-8BC6-485C-A48C-25E790431F7E}"/>
              </a:ext>
            </a:extLst>
          </p:cNvPr>
          <p:cNvSpPr/>
          <p:nvPr/>
        </p:nvSpPr>
        <p:spPr>
          <a:xfrm>
            <a:off x="4362450" y="1770276"/>
            <a:ext cx="1552575" cy="1343025"/>
          </a:xfrm>
          <a:prstGeom prst="flowChartMagneticDisk">
            <a:avLst/>
          </a:prstGeom>
          <a:solidFill>
            <a:srgbClr val="AF0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Vector DB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F568B535-5E60-46B1-83DE-39B3B1DE280E}"/>
              </a:ext>
            </a:extLst>
          </p:cNvPr>
          <p:cNvSpPr/>
          <p:nvPr/>
        </p:nvSpPr>
        <p:spPr>
          <a:xfrm>
            <a:off x="6324600" y="1787420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6C4A0EF7-77CF-49D3-84BA-19D4532EE494}"/>
              </a:ext>
            </a:extLst>
          </p:cNvPr>
          <p:cNvSpPr/>
          <p:nvPr/>
        </p:nvSpPr>
        <p:spPr>
          <a:xfrm>
            <a:off x="4362450" y="4490615"/>
            <a:ext cx="1552575" cy="1343025"/>
          </a:xfrm>
          <a:prstGeom prst="flowChartMultidocument">
            <a:avLst/>
          </a:prstGeom>
          <a:solidFill>
            <a:schemeClr val="tx2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Docs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B6313A-6A37-4CCB-B817-F91E12C0E2FD}"/>
              </a:ext>
            </a:extLst>
          </p:cNvPr>
          <p:cNvSpPr/>
          <p:nvPr/>
        </p:nvSpPr>
        <p:spPr>
          <a:xfrm>
            <a:off x="4362450" y="3399051"/>
            <a:ext cx="1552575" cy="8058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Embedding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A8252-78FC-41DF-8745-73F795469781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990724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B95180-853C-41BC-8C2F-E7FF68EDA4AC}"/>
              </a:ext>
            </a:extLst>
          </p:cNvPr>
          <p:cNvCxnSpPr/>
          <p:nvPr/>
        </p:nvCxnSpPr>
        <p:spPr>
          <a:xfrm>
            <a:off x="3966450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CF4673-3643-4C98-A54F-53582CBFF09A}"/>
              </a:ext>
            </a:extLst>
          </p:cNvPr>
          <p:cNvCxnSpPr/>
          <p:nvPr/>
        </p:nvCxnSpPr>
        <p:spPr>
          <a:xfrm>
            <a:off x="5928600" y="2458934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8BBD7D-E547-4812-9F12-85BE5D705E69}"/>
              </a:ext>
            </a:extLst>
          </p:cNvPr>
          <p:cNvCxnSpPr/>
          <p:nvPr/>
        </p:nvCxnSpPr>
        <p:spPr>
          <a:xfrm>
            <a:off x="7890750" y="2480842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0D0D-D05E-4CD2-A1AE-7FE644857CF7}"/>
              </a:ext>
            </a:extLst>
          </p:cNvPr>
          <p:cNvCxnSpPr/>
          <p:nvPr/>
        </p:nvCxnSpPr>
        <p:spPr>
          <a:xfrm>
            <a:off x="9839325" y="2474175"/>
            <a:ext cx="39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35D54D-05B3-494C-B58D-2FFA40706C51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138737" y="4204866"/>
            <a:ext cx="1" cy="28574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3E3EA1-76E7-4CA6-9EB9-CA164A162609}"/>
              </a:ext>
            </a:extLst>
          </p:cNvPr>
          <p:cNvCxnSpPr>
            <a:cxnSpLocks/>
          </p:cNvCxnSpPr>
          <p:nvPr/>
        </p:nvCxnSpPr>
        <p:spPr>
          <a:xfrm flipV="1">
            <a:off x="5138736" y="3109489"/>
            <a:ext cx="1" cy="28574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FC88B1-C386-43D1-9A70-468D6685E315}"/>
              </a:ext>
            </a:extLst>
          </p:cNvPr>
          <p:cNvSpPr txBox="1"/>
          <p:nvPr/>
        </p:nvSpPr>
        <p:spPr>
          <a:xfrm>
            <a:off x="31626" y="501656"/>
            <a:ext cx="4514958" cy="368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3200" b="1" dirty="0">
                <a:solidFill>
                  <a:schemeClr val="tx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Query Transformations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6B66D10-1014-4522-8C70-DEEE8C75A836}"/>
              </a:ext>
            </a:extLst>
          </p:cNvPr>
          <p:cNvSpPr/>
          <p:nvPr/>
        </p:nvSpPr>
        <p:spPr>
          <a:xfrm>
            <a:off x="438150" y="3395238"/>
            <a:ext cx="1552575" cy="8058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Query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6344E2F-3C9C-446E-84D9-1BE8DDFFD5AD}"/>
              </a:ext>
            </a:extLst>
          </p:cNvPr>
          <p:cNvSpPr/>
          <p:nvPr/>
        </p:nvSpPr>
        <p:spPr>
          <a:xfrm>
            <a:off x="438150" y="4759219"/>
            <a:ext cx="1552575" cy="8058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Query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84E51A2-415C-4471-BFB7-4B07C7D24B40}"/>
              </a:ext>
            </a:extLst>
          </p:cNvPr>
          <p:cNvCxnSpPr>
            <a:stCxn id="6" idx="1"/>
            <a:endCxn id="26" idx="1"/>
          </p:cNvCxnSpPr>
          <p:nvPr/>
        </p:nvCxnSpPr>
        <p:spPr>
          <a:xfrm rot="10800000" flipV="1">
            <a:off x="438150" y="2458933"/>
            <a:ext cx="12700" cy="2703193"/>
          </a:xfrm>
          <a:prstGeom prst="bentConnector3">
            <a:avLst>
              <a:gd name="adj1" fmla="val 2925000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E3CC390-87D4-4AE4-AC6E-3D041D641B34}"/>
              </a:ext>
            </a:extLst>
          </p:cNvPr>
          <p:cNvCxnSpPr>
            <a:cxnSpLocks/>
            <a:stCxn id="6" idx="1"/>
            <a:endCxn id="25" idx="1"/>
          </p:cNvCxnSpPr>
          <p:nvPr/>
        </p:nvCxnSpPr>
        <p:spPr>
          <a:xfrm rot="10800000" flipV="1">
            <a:off x="438150" y="2458934"/>
            <a:ext cx="12700" cy="1339212"/>
          </a:xfrm>
          <a:prstGeom prst="bentConnector3">
            <a:avLst>
              <a:gd name="adj1" fmla="val 1800000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DD9A5E5-A70F-43E8-B2D4-0BA6B3882F05}"/>
              </a:ext>
            </a:extLst>
          </p:cNvPr>
          <p:cNvSpPr/>
          <p:nvPr/>
        </p:nvSpPr>
        <p:spPr>
          <a:xfrm>
            <a:off x="2400300" y="3395238"/>
            <a:ext cx="1552575" cy="80581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Embedding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0EA8C69-4437-4C4C-A169-8629385D2CE1}"/>
              </a:ext>
            </a:extLst>
          </p:cNvPr>
          <p:cNvSpPr/>
          <p:nvPr/>
        </p:nvSpPr>
        <p:spPr>
          <a:xfrm>
            <a:off x="2408937" y="4759218"/>
            <a:ext cx="1552575" cy="80581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Embedding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E41AB6-F011-40FF-92B4-8F18732BF5F3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>
            <a:off x="1990725" y="3798146"/>
            <a:ext cx="409575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78314EA-F78A-43ED-83BB-92D27EDFB0F0}"/>
              </a:ext>
            </a:extLst>
          </p:cNvPr>
          <p:cNvCxnSpPr>
            <a:cxnSpLocks/>
            <a:stCxn id="26" idx="3"/>
            <a:endCxn id="39" idx="1"/>
          </p:cNvCxnSpPr>
          <p:nvPr/>
        </p:nvCxnSpPr>
        <p:spPr>
          <a:xfrm flipV="1">
            <a:off x="1990725" y="5162126"/>
            <a:ext cx="418212" cy="1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6DC6AB1-F2FD-49D2-9903-270097EDA3DC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 flipV="1">
            <a:off x="3952875" y="2441789"/>
            <a:ext cx="409575" cy="1356357"/>
          </a:xfrm>
          <a:prstGeom prst="bent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AD04514-B1BE-487D-BAE7-B28E69F9825A}"/>
              </a:ext>
            </a:extLst>
          </p:cNvPr>
          <p:cNvCxnSpPr>
            <a:cxnSpLocks/>
            <a:stCxn id="39" idx="3"/>
            <a:endCxn id="9" idx="2"/>
          </p:cNvCxnSpPr>
          <p:nvPr/>
        </p:nvCxnSpPr>
        <p:spPr>
          <a:xfrm flipV="1">
            <a:off x="3961512" y="2441789"/>
            <a:ext cx="400938" cy="2720337"/>
          </a:xfrm>
          <a:prstGeom prst="bent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Multidocument 56">
            <a:extLst>
              <a:ext uri="{FF2B5EF4-FFF2-40B4-BE49-F238E27FC236}">
                <a16:creationId xmlns:a16="http://schemas.microsoft.com/office/drawing/2014/main" id="{40A03506-F60B-471A-876E-756CBC98FD93}"/>
              </a:ext>
            </a:extLst>
          </p:cNvPr>
          <p:cNvSpPr/>
          <p:nvPr/>
        </p:nvSpPr>
        <p:spPr>
          <a:xfrm>
            <a:off x="6276977" y="3429000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sp>
        <p:nvSpPr>
          <p:cNvPr id="58" name="Flowchart: Multidocument 57">
            <a:extLst>
              <a:ext uri="{FF2B5EF4-FFF2-40B4-BE49-F238E27FC236}">
                <a16:creationId xmlns:a16="http://schemas.microsoft.com/office/drawing/2014/main" id="{952BF988-5752-41AF-AE18-2391DB4DFF4E}"/>
              </a:ext>
            </a:extLst>
          </p:cNvPr>
          <p:cNvSpPr/>
          <p:nvPr/>
        </p:nvSpPr>
        <p:spPr>
          <a:xfrm>
            <a:off x="6276977" y="5175991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4D2F158-000B-4E25-A0E4-9A3DEEA089B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992926" y="3079584"/>
            <a:ext cx="0" cy="349416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CC11A48-D30B-4F05-9E7D-0DA214BE4CB8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7145326" y="3009900"/>
            <a:ext cx="14750" cy="2166091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511ECBE-F3DB-4617-80FF-730D9A035FC2}"/>
              </a:ext>
            </a:extLst>
          </p:cNvPr>
          <p:cNvCxnSpPr>
            <a:cxnSpLocks/>
            <a:stCxn id="58" idx="3"/>
            <a:endCxn id="7" idx="2"/>
          </p:cNvCxnSpPr>
          <p:nvPr/>
        </p:nvCxnSpPr>
        <p:spPr>
          <a:xfrm flipV="1">
            <a:off x="7829552" y="2861841"/>
            <a:ext cx="1233486" cy="2985663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F1FE153-586E-4EDB-BD01-A6E04A04762C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829552" y="2846865"/>
            <a:ext cx="1125524" cy="1253648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39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7" y="5637019"/>
            <a:ext cx="1600841" cy="1135671"/>
          </a:xfrm>
          <a:custGeom>
            <a:avLst/>
            <a:gdLst/>
            <a:ahLst/>
            <a:cxnLst/>
            <a:rect l="l" t="t" r="r" b="b"/>
            <a:pathLst>
              <a:path w="3201682" h="2271341">
                <a:moveTo>
                  <a:pt x="0" y="0"/>
                </a:moveTo>
                <a:lnTo>
                  <a:pt x="3201682" y="0"/>
                </a:lnTo>
                <a:lnTo>
                  <a:pt x="3201682" y="2271341"/>
                </a:lnTo>
                <a:lnTo>
                  <a:pt x="0" y="227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F5424-6D79-4D07-89D8-E8FB156B61F9}"/>
              </a:ext>
            </a:extLst>
          </p:cNvPr>
          <p:cNvSpPr/>
          <p:nvPr/>
        </p:nvSpPr>
        <p:spPr>
          <a:xfrm>
            <a:off x="7033500" y="3021691"/>
            <a:ext cx="1552575" cy="805815"/>
          </a:xfrm>
          <a:prstGeom prst="round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LLM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03E917-4FD9-4B1F-8791-E085EEF30EB8}"/>
              </a:ext>
            </a:extLst>
          </p:cNvPr>
          <p:cNvSpPr/>
          <p:nvPr/>
        </p:nvSpPr>
        <p:spPr>
          <a:xfrm>
            <a:off x="9063037" y="3021691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Response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F568B535-5E60-46B1-83DE-39B3B1DE280E}"/>
              </a:ext>
            </a:extLst>
          </p:cNvPr>
          <p:cNvSpPr/>
          <p:nvPr/>
        </p:nvSpPr>
        <p:spPr>
          <a:xfrm>
            <a:off x="755583" y="1212180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8BBD7D-E547-4812-9F12-85BE5D705E6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586075" y="3424599"/>
            <a:ext cx="476962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FC88B1-C386-43D1-9A70-468D6685E315}"/>
              </a:ext>
            </a:extLst>
          </p:cNvPr>
          <p:cNvSpPr txBox="1"/>
          <p:nvPr/>
        </p:nvSpPr>
        <p:spPr>
          <a:xfrm>
            <a:off x="31626" y="501656"/>
            <a:ext cx="3000495" cy="374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3200" b="1" dirty="0">
                <a:solidFill>
                  <a:schemeClr val="tx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Multi Query</a:t>
            </a:r>
          </a:p>
        </p:txBody>
      </p:sp>
      <p:sp>
        <p:nvSpPr>
          <p:cNvPr id="57" name="Flowchart: Multidocument 56">
            <a:extLst>
              <a:ext uri="{FF2B5EF4-FFF2-40B4-BE49-F238E27FC236}">
                <a16:creationId xmlns:a16="http://schemas.microsoft.com/office/drawing/2014/main" id="{40A03506-F60B-471A-876E-756CBC98FD93}"/>
              </a:ext>
            </a:extLst>
          </p:cNvPr>
          <p:cNvSpPr/>
          <p:nvPr/>
        </p:nvSpPr>
        <p:spPr>
          <a:xfrm>
            <a:off x="755584" y="2753087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sp>
        <p:nvSpPr>
          <p:cNvPr id="58" name="Flowchart: Multidocument 57">
            <a:extLst>
              <a:ext uri="{FF2B5EF4-FFF2-40B4-BE49-F238E27FC236}">
                <a16:creationId xmlns:a16="http://schemas.microsoft.com/office/drawing/2014/main" id="{952BF988-5752-41AF-AE18-2391DB4DFF4E}"/>
              </a:ext>
            </a:extLst>
          </p:cNvPr>
          <p:cNvSpPr/>
          <p:nvPr/>
        </p:nvSpPr>
        <p:spPr>
          <a:xfrm>
            <a:off x="755585" y="4293994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B12E4E-C481-4710-8E85-4BEDF370A5ED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2308158" y="1883693"/>
            <a:ext cx="4725342" cy="154090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7F85E6-9BED-45F6-A1A3-B524660FD575}"/>
              </a:ext>
            </a:extLst>
          </p:cNvPr>
          <p:cNvCxnSpPr>
            <a:cxnSpLocks/>
            <a:stCxn id="57" idx="3"/>
            <a:endCxn id="7" idx="1"/>
          </p:cNvCxnSpPr>
          <p:nvPr/>
        </p:nvCxnSpPr>
        <p:spPr>
          <a:xfrm flipV="1">
            <a:off x="2308159" y="3424599"/>
            <a:ext cx="4725341" cy="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3DC54A3-AFF9-4331-848B-E9B3741E9F98}"/>
              </a:ext>
            </a:extLst>
          </p:cNvPr>
          <p:cNvCxnSpPr>
            <a:cxnSpLocks/>
            <a:stCxn id="58" idx="3"/>
            <a:endCxn id="7" idx="1"/>
          </p:cNvCxnSpPr>
          <p:nvPr/>
        </p:nvCxnSpPr>
        <p:spPr>
          <a:xfrm flipV="1">
            <a:off x="2308160" y="3424599"/>
            <a:ext cx="4725340" cy="154090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52417D0-8318-44EB-8070-39E39E73683A}"/>
              </a:ext>
            </a:extLst>
          </p:cNvPr>
          <p:cNvSpPr txBox="1"/>
          <p:nvPr/>
        </p:nvSpPr>
        <p:spPr>
          <a:xfrm>
            <a:off x="5629275" y="4552950"/>
            <a:ext cx="5962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Pro: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More complete retrieval</a:t>
            </a:r>
          </a:p>
          <a:p>
            <a:endParaRPr lang="en-GB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Contra: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‘Lost in the middle’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More irrelevant retrieval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Challenging for LLM context window</a:t>
            </a:r>
          </a:p>
        </p:txBody>
      </p:sp>
    </p:spTree>
    <p:extLst>
      <p:ext uri="{BB962C8B-B14F-4D97-AF65-F5344CB8AC3E}">
        <p14:creationId xmlns:p14="http://schemas.microsoft.com/office/powerpoint/2010/main" val="32700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7" y="5637019"/>
            <a:ext cx="1600841" cy="1135671"/>
          </a:xfrm>
          <a:custGeom>
            <a:avLst/>
            <a:gdLst/>
            <a:ahLst/>
            <a:cxnLst/>
            <a:rect l="l" t="t" r="r" b="b"/>
            <a:pathLst>
              <a:path w="3201682" h="2271341">
                <a:moveTo>
                  <a:pt x="0" y="0"/>
                </a:moveTo>
                <a:lnTo>
                  <a:pt x="3201682" y="0"/>
                </a:lnTo>
                <a:lnTo>
                  <a:pt x="3201682" y="2271341"/>
                </a:lnTo>
                <a:lnTo>
                  <a:pt x="0" y="227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F5424-6D79-4D07-89D8-E8FB156B61F9}"/>
              </a:ext>
            </a:extLst>
          </p:cNvPr>
          <p:cNvSpPr/>
          <p:nvPr/>
        </p:nvSpPr>
        <p:spPr>
          <a:xfrm>
            <a:off x="7058866" y="2981506"/>
            <a:ext cx="1552575" cy="805815"/>
          </a:xfrm>
          <a:prstGeom prst="round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LLM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03E917-4FD9-4B1F-8791-E085EEF30EB8}"/>
              </a:ext>
            </a:extLst>
          </p:cNvPr>
          <p:cNvSpPr/>
          <p:nvPr/>
        </p:nvSpPr>
        <p:spPr>
          <a:xfrm>
            <a:off x="9063037" y="2981506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Response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F568B535-5E60-46B1-83DE-39B3B1DE280E}"/>
              </a:ext>
            </a:extLst>
          </p:cNvPr>
          <p:cNvSpPr/>
          <p:nvPr/>
        </p:nvSpPr>
        <p:spPr>
          <a:xfrm>
            <a:off x="755583" y="1212180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8BBD7D-E547-4812-9F12-85BE5D705E6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611441" y="3384414"/>
            <a:ext cx="45159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FC88B1-C386-43D1-9A70-468D6685E315}"/>
              </a:ext>
            </a:extLst>
          </p:cNvPr>
          <p:cNvSpPr txBox="1"/>
          <p:nvPr/>
        </p:nvSpPr>
        <p:spPr>
          <a:xfrm>
            <a:off x="31626" y="501656"/>
            <a:ext cx="3000495" cy="374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3200" b="1" dirty="0">
                <a:solidFill>
                  <a:schemeClr val="tx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Filtering</a:t>
            </a:r>
          </a:p>
        </p:txBody>
      </p:sp>
      <p:sp>
        <p:nvSpPr>
          <p:cNvPr id="57" name="Flowchart: Multidocument 56">
            <a:extLst>
              <a:ext uri="{FF2B5EF4-FFF2-40B4-BE49-F238E27FC236}">
                <a16:creationId xmlns:a16="http://schemas.microsoft.com/office/drawing/2014/main" id="{40A03506-F60B-471A-876E-756CBC98FD93}"/>
              </a:ext>
            </a:extLst>
          </p:cNvPr>
          <p:cNvSpPr/>
          <p:nvPr/>
        </p:nvSpPr>
        <p:spPr>
          <a:xfrm>
            <a:off x="755584" y="2753087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sp>
        <p:nvSpPr>
          <p:cNvPr id="58" name="Flowchart: Multidocument 57">
            <a:extLst>
              <a:ext uri="{FF2B5EF4-FFF2-40B4-BE49-F238E27FC236}">
                <a16:creationId xmlns:a16="http://schemas.microsoft.com/office/drawing/2014/main" id="{952BF988-5752-41AF-AE18-2391DB4DFF4E}"/>
              </a:ext>
            </a:extLst>
          </p:cNvPr>
          <p:cNvSpPr/>
          <p:nvPr/>
        </p:nvSpPr>
        <p:spPr>
          <a:xfrm>
            <a:off x="755585" y="4293994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B12E4E-C481-4710-8E85-4BEDF370A5E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308158" y="1883693"/>
            <a:ext cx="1267809" cy="110212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7F85E6-9BED-45F6-A1A3-B524660FD575}"/>
              </a:ext>
            </a:extLst>
          </p:cNvPr>
          <p:cNvCxnSpPr>
            <a:cxnSpLocks/>
            <a:stCxn id="57" idx="3"/>
            <a:endCxn id="5" idx="1"/>
          </p:cNvCxnSpPr>
          <p:nvPr/>
        </p:nvCxnSpPr>
        <p:spPr>
          <a:xfrm>
            <a:off x="2308159" y="3424600"/>
            <a:ext cx="1267808" cy="2755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3DC54A3-AFF9-4331-848B-E9B3741E9F98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2308160" y="3956273"/>
            <a:ext cx="1267807" cy="100923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52417D0-8318-44EB-8070-39E39E73683A}"/>
              </a:ext>
            </a:extLst>
          </p:cNvPr>
          <p:cNvSpPr txBox="1"/>
          <p:nvPr/>
        </p:nvSpPr>
        <p:spPr>
          <a:xfrm>
            <a:off x="5629275" y="4552950"/>
            <a:ext cx="5962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Pro: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More complete retrieval</a:t>
            </a:r>
          </a:p>
          <a:p>
            <a:endParaRPr lang="en-GB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Contra: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Only works when all relevant information can be retrieved from (paraphrased) 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D24C7-0124-4FAA-BAC9-81FCF83DF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967" y="2784017"/>
            <a:ext cx="1336268" cy="1336268"/>
          </a:xfrm>
          <a:prstGeom prst="rect">
            <a:avLst/>
          </a:prstGeom>
        </p:spPr>
      </p:pic>
      <p:sp>
        <p:nvSpPr>
          <p:cNvPr id="27" name="Flowchart: Multidocument 26">
            <a:extLst>
              <a:ext uri="{FF2B5EF4-FFF2-40B4-BE49-F238E27FC236}">
                <a16:creationId xmlns:a16="http://schemas.microsoft.com/office/drawing/2014/main" id="{8D5C353B-CBE9-4724-82B4-90B7D2460724}"/>
              </a:ext>
            </a:extLst>
          </p:cNvPr>
          <p:cNvSpPr/>
          <p:nvPr/>
        </p:nvSpPr>
        <p:spPr>
          <a:xfrm>
            <a:off x="5054695" y="2753087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DC72C2-8FA1-45E1-96CE-0AC14C473645}"/>
              </a:ext>
            </a:extLst>
          </p:cNvPr>
          <p:cNvCxnSpPr>
            <a:cxnSpLocks/>
          </p:cNvCxnSpPr>
          <p:nvPr/>
        </p:nvCxnSpPr>
        <p:spPr>
          <a:xfrm>
            <a:off x="6607270" y="3407565"/>
            <a:ext cx="45159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616383-0F74-4965-9B5C-387AE8D82A06}"/>
              </a:ext>
            </a:extLst>
          </p:cNvPr>
          <p:cNvSpPr txBox="1"/>
          <p:nvPr/>
        </p:nvSpPr>
        <p:spPr>
          <a:xfrm>
            <a:off x="3492595" y="341145"/>
            <a:ext cx="5962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Filtering can be based on how often an information chunk is retrieved.</a:t>
            </a:r>
          </a:p>
          <a:p>
            <a:endParaRPr lang="en-GB" sz="1800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A) Remove chunks below threshold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sz="1800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B) Weigh chunks, sort, keep top N</a:t>
            </a:r>
          </a:p>
        </p:txBody>
      </p:sp>
    </p:spTree>
    <p:extLst>
      <p:ext uri="{BB962C8B-B14F-4D97-AF65-F5344CB8AC3E}">
        <p14:creationId xmlns:p14="http://schemas.microsoft.com/office/powerpoint/2010/main" val="202756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7" y="5637019"/>
            <a:ext cx="1600841" cy="1135671"/>
          </a:xfrm>
          <a:custGeom>
            <a:avLst/>
            <a:gdLst/>
            <a:ahLst/>
            <a:cxnLst/>
            <a:rect l="l" t="t" r="r" b="b"/>
            <a:pathLst>
              <a:path w="3201682" h="2271341">
                <a:moveTo>
                  <a:pt x="0" y="0"/>
                </a:moveTo>
                <a:lnTo>
                  <a:pt x="3201682" y="0"/>
                </a:lnTo>
                <a:lnTo>
                  <a:pt x="3201682" y="2271341"/>
                </a:lnTo>
                <a:lnTo>
                  <a:pt x="0" y="227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F5424-6D79-4D07-89D8-E8FB156B61F9}"/>
              </a:ext>
            </a:extLst>
          </p:cNvPr>
          <p:cNvSpPr/>
          <p:nvPr/>
        </p:nvSpPr>
        <p:spPr>
          <a:xfrm>
            <a:off x="2833730" y="4552950"/>
            <a:ext cx="1552575" cy="805815"/>
          </a:xfrm>
          <a:prstGeom prst="round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LLM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03E917-4FD9-4B1F-8791-E085EEF30EB8}"/>
              </a:ext>
            </a:extLst>
          </p:cNvPr>
          <p:cNvSpPr/>
          <p:nvPr/>
        </p:nvSpPr>
        <p:spPr>
          <a:xfrm>
            <a:off x="4911877" y="1469116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Response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F568B535-5E60-46B1-83DE-39B3B1DE280E}"/>
              </a:ext>
            </a:extLst>
          </p:cNvPr>
          <p:cNvSpPr/>
          <p:nvPr/>
        </p:nvSpPr>
        <p:spPr>
          <a:xfrm>
            <a:off x="755583" y="1212180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FC88B1-C386-43D1-9A70-468D6685E315}"/>
              </a:ext>
            </a:extLst>
          </p:cNvPr>
          <p:cNvSpPr txBox="1"/>
          <p:nvPr/>
        </p:nvSpPr>
        <p:spPr>
          <a:xfrm>
            <a:off x="31626" y="501656"/>
            <a:ext cx="3000495" cy="374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3200" b="1" dirty="0">
                <a:solidFill>
                  <a:schemeClr val="tx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Multi Response</a:t>
            </a:r>
          </a:p>
        </p:txBody>
      </p:sp>
      <p:sp>
        <p:nvSpPr>
          <p:cNvPr id="57" name="Flowchart: Multidocument 56">
            <a:extLst>
              <a:ext uri="{FF2B5EF4-FFF2-40B4-BE49-F238E27FC236}">
                <a16:creationId xmlns:a16="http://schemas.microsoft.com/office/drawing/2014/main" id="{40A03506-F60B-471A-876E-756CBC98FD93}"/>
              </a:ext>
            </a:extLst>
          </p:cNvPr>
          <p:cNvSpPr/>
          <p:nvPr/>
        </p:nvSpPr>
        <p:spPr>
          <a:xfrm>
            <a:off x="755584" y="2753087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sp>
        <p:nvSpPr>
          <p:cNvPr id="58" name="Flowchart: Multidocument 57">
            <a:extLst>
              <a:ext uri="{FF2B5EF4-FFF2-40B4-BE49-F238E27FC236}">
                <a16:creationId xmlns:a16="http://schemas.microsoft.com/office/drawing/2014/main" id="{952BF988-5752-41AF-AE18-2391DB4DFF4E}"/>
              </a:ext>
            </a:extLst>
          </p:cNvPr>
          <p:cNvSpPr/>
          <p:nvPr/>
        </p:nvSpPr>
        <p:spPr>
          <a:xfrm>
            <a:off x="755585" y="4293994"/>
            <a:ext cx="1552575" cy="1343025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Relevant Context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B12E4E-C481-4710-8E85-4BEDF370A5ED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 flipV="1">
            <a:off x="2308158" y="1872025"/>
            <a:ext cx="525572" cy="1166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3DC54A3-AFF9-4331-848B-E9B3741E9F98}"/>
              </a:ext>
            </a:extLst>
          </p:cNvPr>
          <p:cNvCxnSpPr>
            <a:cxnSpLocks/>
            <a:stCxn id="58" idx="3"/>
            <a:endCxn id="7" idx="1"/>
          </p:cNvCxnSpPr>
          <p:nvPr/>
        </p:nvCxnSpPr>
        <p:spPr>
          <a:xfrm flipV="1">
            <a:off x="2308160" y="4955858"/>
            <a:ext cx="525570" cy="964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52417D0-8318-44EB-8070-39E39E73683A}"/>
              </a:ext>
            </a:extLst>
          </p:cNvPr>
          <p:cNvSpPr txBox="1"/>
          <p:nvPr/>
        </p:nvSpPr>
        <p:spPr>
          <a:xfrm>
            <a:off x="7364620" y="4584152"/>
            <a:ext cx="461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Pro: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More complete retrieval</a:t>
            </a:r>
          </a:p>
          <a:p>
            <a:endParaRPr lang="en-GB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Contra: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High LLM usages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 large costs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Seldomly better than simpler architectures</a:t>
            </a:r>
            <a:endParaRPr lang="en-GB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D24C7-0124-4FAA-BAC9-81FCF83DF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15" y="2745805"/>
            <a:ext cx="1336268" cy="133626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6909C62-9EF3-4A05-A122-4320B66E0F45}"/>
              </a:ext>
            </a:extLst>
          </p:cNvPr>
          <p:cNvSpPr/>
          <p:nvPr/>
        </p:nvSpPr>
        <p:spPr>
          <a:xfrm>
            <a:off x="2833730" y="1469117"/>
            <a:ext cx="1552575" cy="805815"/>
          </a:xfrm>
          <a:prstGeom prst="round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LLM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17F091-62E0-4823-97B9-D387DFE2ACE2}"/>
              </a:ext>
            </a:extLst>
          </p:cNvPr>
          <p:cNvSpPr/>
          <p:nvPr/>
        </p:nvSpPr>
        <p:spPr>
          <a:xfrm>
            <a:off x="2833730" y="3021691"/>
            <a:ext cx="1552575" cy="805815"/>
          </a:xfrm>
          <a:prstGeom prst="round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LLM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72D1F9-DD72-4C1B-BD1A-0BC019C33832}"/>
              </a:ext>
            </a:extLst>
          </p:cNvPr>
          <p:cNvCxnSpPr>
            <a:cxnSpLocks/>
            <a:stCxn id="57" idx="3"/>
            <a:endCxn id="26" idx="1"/>
          </p:cNvCxnSpPr>
          <p:nvPr/>
        </p:nvCxnSpPr>
        <p:spPr>
          <a:xfrm flipV="1">
            <a:off x="2308159" y="3424599"/>
            <a:ext cx="525571" cy="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9EB9D22-2832-4878-8820-C635C94599FA}"/>
              </a:ext>
            </a:extLst>
          </p:cNvPr>
          <p:cNvSpPr/>
          <p:nvPr/>
        </p:nvSpPr>
        <p:spPr>
          <a:xfrm>
            <a:off x="4911877" y="3011033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Response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A926D42-DD14-45DE-A756-2D8E27C9DD97}"/>
              </a:ext>
            </a:extLst>
          </p:cNvPr>
          <p:cNvSpPr/>
          <p:nvPr/>
        </p:nvSpPr>
        <p:spPr>
          <a:xfrm>
            <a:off x="4911877" y="4551406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Response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8E7933C-83F7-42F8-907E-792A28487AB1}"/>
              </a:ext>
            </a:extLst>
          </p:cNvPr>
          <p:cNvSpPr/>
          <p:nvPr/>
        </p:nvSpPr>
        <p:spPr>
          <a:xfrm>
            <a:off x="8419246" y="3011032"/>
            <a:ext cx="1552575" cy="805815"/>
          </a:xfrm>
          <a:prstGeom prst="round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LLM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FB4E04-156B-4283-B190-4491E06867DC}"/>
              </a:ext>
            </a:extLst>
          </p:cNvPr>
          <p:cNvSpPr/>
          <p:nvPr/>
        </p:nvSpPr>
        <p:spPr>
          <a:xfrm>
            <a:off x="10497393" y="3011032"/>
            <a:ext cx="1552575" cy="8058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Response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815F1DB-1385-47D9-B3C4-E84BF249BABB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4386305" y="1872024"/>
            <a:ext cx="525572" cy="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3EBD4FE-50A7-4E75-B817-B5490FE0E2A3}"/>
              </a:ext>
            </a:extLst>
          </p:cNvPr>
          <p:cNvCxnSpPr>
            <a:cxnSpLocks/>
          </p:cNvCxnSpPr>
          <p:nvPr/>
        </p:nvCxnSpPr>
        <p:spPr>
          <a:xfrm flipV="1">
            <a:off x="4386304" y="3424598"/>
            <a:ext cx="525572" cy="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3AC3C4-5943-4973-AAEC-2938726007A4}"/>
              </a:ext>
            </a:extLst>
          </p:cNvPr>
          <p:cNvCxnSpPr>
            <a:cxnSpLocks/>
          </p:cNvCxnSpPr>
          <p:nvPr/>
        </p:nvCxnSpPr>
        <p:spPr>
          <a:xfrm flipV="1">
            <a:off x="4386304" y="4957709"/>
            <a:ext cx="525572" cy="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A9FFC4-3B57-4653-8418-62A3D4DC0A17}"/>
              </a:ext>
            </a:extLst>
          </p:cNvPr>
          <p:cNvCxnSpPr>
            <a:cxnSpLocks/>
          </p:cNvCxnSpPr>
          <p:nvPr/>
        </p:nvCxnSpPr>
        <p:spPr>
          <a:xfrm flipV="1">
            <a:off x="9971821" y="3424598"/>
            <a:ext cx="525572" cy="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973CF5A-182A-432F-9006-B75D428604D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464452" y="1872024"/>
            <a:ext cx="717398" cy="88106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B709021-2F42-4C54-A7D6-9B51EF7C2523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6464452" y="4082072"/>
            <a:ext cx="717398" cy="87224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47E4EB1-BCE8-456C-97A6-31FC51AECBCE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 flipV="1">
            <a:off x="6464452" y="3413939"/>
            <a:ext cx="309263" cy="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0AD70F3-8193-402C-AD18-D6E489B3955B}"/>
              </a:ext>
            </a:extLst>
          </p:cNvPr>
          <p:cNvCxnSpPr>
            <a:cxnSpLocks/>
          </p:cNvCxnSpPr>
          <p:nvPr/>
        </p:nvCxnSpPr>
        <p:spPr>
          <a:xfrm flipV="1">
            <a:off x="8113234" y="3413939"/>
            <a:ext cx="309263" cy="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3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en-GB" dirty="0" err="1"/>
              <a:t>Anwesenheitsliste</a:t>
            </a:r>
            <a:endParaRPr lang="en-GB" dirty="0"/>
          </a:p>
        </p:txBody>
      </p:sp>
      <p:sp>
        <p:nvSpPr>
          <p:cNvPr id="231" name="Google Shape;231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lang="de-DE" dirty="0"/>
          </a:p>
          <a:p>
            <a:pPr lvl="0" indent="-457200" algn="l" rtl="0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lang="de-DE" dirty="0"/>
          </a:p>
          <a:p>
            <a:pPr lvl="0" indent="-457200" algn="l" rtl="0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dirty="0"/>
          </a:p>
        </p:txBody>
      </p:sp>
      <p:pic>
        <p:nvPicPr>
          <p:cNvPr id="4" name="Graphic 3" descr="Checklist with solid fill">
            <a:extLst>
              <a:ext uri="{FF2B5EF4-FFF2-40B4-BE49-F238E27FC236}">
                <a16:creationId xmlns:a16="http://schemas.microsoft.com/office/drawing/2014/main" id="{57AE41D8-44D5-41F3-8951-D4DAF954D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6700" y="1409700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3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41D1A-9F1A-4D31-9842-B95D5FD3D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240646-332E-4066-9C1A-62F283A0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93748" y="1326748"/>
            <a:ext cx="4204504" cy="42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7EA9B-4905-4195-818A-4B29D1657E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45893935-6757-4FCB-A5A8-6F53003FBCF5}"/>
              </a:ext>
            </a:extLst>
          </p:cNvPr>
          <p:cNvSpPr txBox="1"/>
          <p:nvPr/>
        </p:nvSpPr>
        <p:spPr>
          <a:xfrm>
            <a:off x="154405" y="2193922"/>
            <a:ext cx="2353002" cy="1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700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https://hpi.de/ki-servicezentrum/</a:t>
            </a:r>
          </a:p>
        </p:txBody>
      </p:sp>
      <p:pic>
        <p:nvPicPr>
          <p:cNvPr id="6" name="Grafik 14" descr="Ein Bild, das Muster, Quadrat, Symmetrie, Kunst enthält.&#10;&#10;KI-generierte Inhalte können fehlerhaft sein.">
            <a:extLst>
              <a:ext uri="{FF2B5EF4-FFF2-40B4-BE49-F238E27FC236}">
                <a16:creationId xmlns:a16="http://schemas.microsoft.com/office/drawing/2014/main" id="{F08D26FA-AAB0-43C6-B854-3E883C5945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3" y="215811"/>
            <a:ext cx="1968183" cy="1968183"/>
          </a:xfrm>
          <a:prstGeom prst="rect">
            <a:avLst/>
          </a:prstGeom>
        </p:spPr>
      </p:pic>
      <p:sp>
        <p:nvSpPr>
          <p:cNvPr id="7" name="Freeform 7">
            <a:extLst>
              <a:ext uri="{FF2B5EF4-FFF2-40B4-BE49-F238E27FC236}">
                <a16:creationId xmlns:a16="http://schemas.microsoft.com/office/drawing/2014/main" id="{6D4BA907-2B2E-4335-8913-2E7F5A06DE3A}"/>
              </a:ext>
            </a:extLst>
          </p:cNvPr>
          <p:cNvSpPr/>
          <p:nvPr/>
        </p:nvSpPr>
        <p:spPr>
          <a:xfrm>
            <a:off x="3140829" y="1234068"/>
            <a:ext cx="8941583" cy="3947532"/>
          </a:xfrm>
          <a:custGeom>
            <a:avLst/>
            <a:gdLst/>
            <a:ahLst/>
            <a:cxnLst/>
            <a:rect l="l" t="t" r="r" b="b"/>
            <a:pathLst>
              <a:path w="18953681" h="8481772">
                <a:moveTo>
                  <a:pt x="0" y="0"/>
                </a:moveTo>
                <a:lnTo>
                  <a:pt x="18953681" y="0"/>
                </a:lnTo>
                <a:lnTo>
                  <a:pt x="18953681" y="8481772"/>
                </a:lnTo>
                <a:lnTo>
                  <a:pt x="0" y="8481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C46C763-5355-45BB-85FC-E7675CE6217E}"/>
              </a:ext>
            </a:extLst>
          </p:cNvPr>
          <p:cNvSpPr txBox="1"/>
          <p:nvPr/>
        </p:nvSpPr>
        <p:spPr>
          <a:xfrm>
            <a:off x="3140830" y="244980"/>
            <a:ext cx="7796395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 err="1">
                <a:latin typeface="Code Pro Bold"/>
                <a:ea typeface="Code Pro Bold"/>
                <a:cs typeface="Code Pro Bold"/>
                <a:sym typeface="Code Pro Bold"/>
              </a:rPr>
              <a:t>Vier</a:t>
            </a:r>
            <a:r>
              <a:rPr lang="en-US" sz="3200" b="1" dirty="0">
                <a:latin typeface="Code Pro Bold"/>
                <a:ea typeface="Code Pro Bold"/>
                <a:cs typeface="Code Pro Bold"/>
                <a:sym typeface="Code Pro Bold"/>
              </a:rPr>
              <a:t> AI Service-</a:t>
            </a:r>
            <a:r>
              <a:rPr lang="en-US" sz="3200" b="1" dirty="0" err="1">
                <a:latin typeface="Code Pro Bold"/>
                <a:ea typeface="Code Pro Bold"/>
                <a:cs typeface="Code Pro Bold"/>
                <a:sym typeface="Code Pro Bold"/>
              </a:rPr>
              <a:t>Zentren</a:t>
            </a:r>
            <a:r>
              <a:rPr lang="en-US" sz="3200" b="1" dirty="0">
                <a:latin typeface="Code Pro Bold"/>
                <a:ea typeface="Code Pro Bold"/>
                <a:cs typeface="Code Pro Bold"/>
                <a:sym typeface="Code Pro Bold"/>
              </a:rPr>
              <a:t> in Deutschland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FF424D3-2E2D-4FE4-8423-11DDA6FFA004}"/>
              </a:ext>
            </a:extLst>
          </p:cNvPr>
          <p:cNvSpPr/>
          <p:nvPr/>
        </p:nvSpPr>
        <p:spPr>
          <a:xfrm>
            <a:off x="3140830" y="5449908"/>
            <a:ext cx="3185381" cy="1149304"/>
          </a:xfrm>
          <a:custGeom>
            <a:avLst/>
            <a:gdLst/>
            <a:ahLst/>
            <a:cxnLst/>
            <a:rect l="l" t="t" r="r" b="b"/>
            <a:pathLst>
              <a:path w="6370762" h="2298608">
                <a:moveTo>
                  <a:pt x="0" y="0"/>
                </a:moveTo>
                <a:lnTo>
                  <a:pt x="6370762" y="0"/>
                </a:lnTo>
                <a:lnTo>
                  <a:pt x="6370762" y="2298608"/>
                </a:lnTo>
                <a:lnTo>
                  <a:pt x="0" y="229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47194FEF-0E41-4A31-B0E1-688D7BF00AFF}"/>
              </a:ext>
            </a:extLst>
          </p:cNvPr>
          <p:cNvSpPr txBox="1"/>
          <p:nvPr/>
        </p:nvSpPr>
        <p:spPr>
          <a:xfrm>
            <a:off x="9151436" y="5449908"/>
            <a:ext cx="2623482" cy="85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b="1" dirty="0" err="1">
                <a:latin typeface="Codec Pro Bold"/>
                <a:ea typeface="Codec Pro Bold"/>
                <a:cs typeface="Codec Pro Bold"/>
                <a:sym typeface="Codec Pro Bold"/>
              </a:rPr>
              <a:t>Ziel</a:t>
            </a:r>
            <a:r>
              <a:rPr lang="en-US" sz="1200" b="1" dirty="0">
                <a:latin typeface="Codec Pro Bold"/>
                <a:ea typeface="Codec Pro Bold"/>
                <a:cs typeface="Codec Pro Bold"/>
                <a:sym typeface="Codec Pro Bold"/>
              </a:rPr>
              <a:t>: </a:t>
            </a:r>
            <a:br>
              <a:rPr lang="en-US" sz="1200" b="1" dirty="0">
                <a:latin typeface="Codec Pro Bold"/>
                <a:ea typeface="Codec Pro Bold"/>
                <a:cs typeface="Codec Pro Bold"/>
                <a:sym typeface="Codec Pro Bold"/>
              </a:rPr>
            </a:br>
            <a:r>
              <a:rPr lang="en-US" sz="1200" b="1" dirty="0" err="1">
                <a:latin typeface="Codec Pro Bold"/>
                <a:ea typeface="Codec Pro Bold"/>
                <a:cs typeface="Codec Pro Bold"/>
                <a:sym typeface="Codec Pro Bold"/>
              </a:rPr>
              <a:t>Reduktion</a:t>
            </a:r>
            <a:r>
              <a:rPr lang="en-US" sz="1200" b="1" dirty="0">
                <a:latin typeface="Codec Pro Bold"/>
                <a:ea typeface="Codec Pro Bold"/>
                <a:cs typeface="Codec Pro Bold"/>
                <a:sym typeface="Codec Pro Bold"/>
              </a:rPr>
              <a:t> von </a:t>
            </a:r>
            <a:r>
              <a:rPr lang="en-US" sz="1200" b="1" dirty="0" err="1">
                <a:latin typeface="Codec Pro Bold"/>
                <a:ea typeface="Codec Pro Bold"/>
                <a:cs typeface="Codec Pro Bold"/>
                <a:sym typeface="Codec Pro Bold"/>
              </a:rPr>
              <a:t>Barrieren</a:t>
            </a:r>
            <a:r>
              <a:rPr lang="en-US" sz="1200" b="1" dirty="0"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1200" b="1" dirty="0" err="1">
                <a:latin typeface="Codec Pro Bold"/>
                <a:ea typeface="Codec Pro Bold"/>
                <a:cs typeface="Codec Pro Bold"/>
                <a:sym typeface="Codec Pro Bold"/>
              </a:rPr>
              <a:t>bei</a:t>
            </a:r>
            <a:r>
              <a:rPr lang="en-US" sz="1200" b="1" dirty="0">
                <a:latin typeface="Codec Pro Bold"/>
                <a:ea typeface="Codec Pro Bold"/>
                <a:cs typeface="Codec Pro Bold"/>
                <a:sym typeface="Codec Pro Bold"/>
              </a:rPr>
              <a:t> der </a:t>
            </a:r>
            <a:r>
              <a:rPr lang="en-US" sz="1200" b="1" dirty="0" err="1">
                <a:latin typeface="Codec Pro Bold"/>
                <a:ea typeface="Codec Pro Bold"/>
                <a:cs typeface="Codec Pro Bold"/>
                <a:sym typeface="Codec Pro Bold"/>
              </a:rPr>
              <a:t>Implementierung</a:t>
            </a:r>
            <a:r>
              <a:rPr lang="en-US" sz="1200" b="1" dirty="0">
                <a:latin typeface="Codec Pro Bold"/>
                <a:ea typeface="Codec Pro Bold"/>
                <a:cs typeface="Codec Pro Bold"/>
                <a:sym typeface="Codec Pro Bold"/>
              </a:rPr>
              <a:t> von KI-</a:t>
            </a:r>
            <a:r>
              <a:rPr lang="en-US" sz="1200" b="1" dirty="0" err="1">
                <a:latin typeface="Codec Pro Bold"/>
                <a:ea typeface="Codec Pro Bold"/>
                <a:cs typeface="Codec Pro Bold"/>
                <a:sym typeface="Codec Pro Bold"/>
              </a:rPr>
              <a:t>Anwendungen</a:t>
            </a:r>
            <a:r>
              <a:rPr lang="en-US" sz="1200" b="1" dirty="0">
                <a:latin typeface="Codec Pro Bold"/>
                <a:ea typeface="Codec Pro Bold"/>
                <a:cs typeface="Codec Pro Bold"/>
                <a:sym typeface="Codec Pro Bold"/>
              </a:rPr>
              <a:t> in Gesellschaft und </a:t>
            </a:r>
            <a:r>
              <a:rPr lang="en-US" sz="1200" b="1" dirty="0" err="1">
                <a:latin typeface="Codec Pro Bold"/>
                <a:ea typeface="Codec Pro Bold"/>
                <a:cs typeface="Codec Pro Bold"/>
                <a:sym typeface="Codec Pro Bold"/>
              </a:rPr>
              <a:t>Wirtschaft</a:t>
            </a:r>
            <a:r>
              <a:rPr lang="en-US" sz="1200" b="1" dirty="0">
                <a:latin typeface="Codec Pro Bold"/>
                <a:ea typeface="Codec Pro Bold"/>
                <a:cs typeface="Codec Pro Bold"/>
                <a:sym typeface="Codec Pro Bold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E9405-68FE-45CD-9E12-0522E7262FBD}"/>
              </a:ext>
            </a:extLst>
          </p:cNvPr>
          <p:cNvSpPr txBox="1"/>
          <p:nvPr/>
        </p:nvSpPr>
        <p:spPr>
          <a:xfrm>
            <a:off x="17676" y="3261855"/>
            <a:ext cx="296341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2272" b="1" dirty="0" err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Überblick</a:t>
            </a:r>
            <a:endParaRPr lang="en-US" sz="2272" b="1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8571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B57C97-A549-C8D2-A8D0-8334AE23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KI-Servicezentrum</a:t>
            </a:r>
            <a:br>
              <a:rPr lang="en-DE" dirty="0"/>
            </a:br>
            <a:r>
              <a:rPr lang="en-DE" dirty="0"/>
              <a:t>Berlin</a:t>
            </a:r>
            <a:r>
              <a:rPr lang="de-DE" dirty="0"/>
              <a:t> </a:t>
            </a:r>
            <a:r>
              <a:rPr lang="en-DE" dirty="0"/>
              <a:t>Brandenburg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90281-E6BA-1434-0D14-D44F16413E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8F14D5A-FDDC-3072-71C9-4DD77C4E29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073326"/>
              </p:ext>
            </p:extLst>
          </p:nvPr>
        </p:nvGraphicFramePr>
        <p:xfrm>
          <a:off x="4054207" y="1994053"/>
          <a:ext cx="7571036" cy="4122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4A9F4B-C84A-4A2F-86B0-612B85B580E2}"/>
              </a:ext>
            </a:extLst>
          </p:cNvPr>
          <p:cNvSpPr txBox="1"/>
          <p:nvPr/>
        </p:nvSpPr>
        <p:spPr>
          <a:xfrm>
            <a:off x="17676" y="3261855"/>
            <a:ext cx="296341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2272" b="1" dirty="0" err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Struktur</a:t>
            </a:r>
            <a:endParaRPr lang="en-US" sz="2272" b="1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10694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28895-4220-4C33-9141-AE4CA173F9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97B7F-CA74-42B4-8EBA-F844679345CA}"/>
              </a:ext>
            </a:extLst>
          </p:cNvPr>
          <p:cNvSpPr txBox="1"/>
          <p:nvPr/>
        </p:nvSpPr>
        <p:spPr>
          <a:xfrm>
            <a:off x="17676" y="3261855"/>
            <a:ext cx="296341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2272" b="1" dirty="0" err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Forschung</a:t>
            </a:r>
            <a:endParaRPr lang="en-US" sz="2272" b="1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869513D-42BD-482D-9D30-9A59E2F50503}"/>
              </a:ext>
            </a:extLst>
          </p:cNvPr>
          <p:cNvSpPr txBox="1"/>
          <p:nvPr/>
        </p:nvSpPr>
        <p:spPr>
          <a:xfrm>
            <a:off x="3047843" y="2714942"/>
            <a:ext cx="3492689" cy="109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3" lvl="1" indent="-226696">
              <a:lnSpc>
                <a:spcPts val="2940"/>
              </a:lnSpc>
              <a:buFont typeface="Arial"/>
              <a:buChar char="•"/>
            </a:pPr>
            <a:r>
              <a:rPr lang="en-US" sz="2100" b="1" dirty="0">
                <a:latin typeface="Code Pro Bold"/>
                <a:ea typeface="Code Pro Bold"/>
                <a:cs typeface="Code Pro Bold"/>
                <a:sym typeface="Code Pro Bold"/>
              </a:rPr>
              <a:t>KI-</a:t>
            </a:r>
            <a:r>
              <a:rPr lang="en-US" sz="2100" b="1" dirty="0" err="1">
                <a:latin typeface="Code Pro Bold"/>
                <a:ea typeface="Code Pro Bold"/>
                <a:cs typeface="Code Pro Bold"/>
                <a:sym typeface="Code Pro Bold"/>
              </a:rPr>
              <a:t>Methodenforschung</a:t>
            </a:r>
            <a:endParaRPr lang="en-US" sz="2100" b="1" dirty="0">
              <a:latin typeface="Code Pro Bold"/>
              <a:ea typeface="Code Pro Bold"/>
              <a:cs typeface="Code Pro Bold"/>
              <a:sym typeface="Code Pro Bold"/>
            </a:endParaRPr>
          </a:p>
          <a:p>
            <a:pPr>
              <a:lnSpc>
                <a:spcPts val="2940"/>
              </a:lnSpc>
            </a:pPr>
            <a:endParaRPr lang="en-US" sz="2100" b="1" dirty="0">
              <a:latin typeface="Code Pro Bold"/>
              <a:ea typeface="Code Pro Bold"/>
              <a:cs typeface="Code Pro Bold"/>
              <a:sym typeface="Code Pro Bold"/>
            </a:endParaRPr>
          </a:p>
          <a:p>
            <a:pPr marL="453393" lvl="1" indent="-226696">
              <a:lnSpc>
                <a:spcPts val="2940"/>
              </a:lnSpc>
              <a:buFont typeface="Arial"/>
              <a:buChar char="•"/>
            </a:pPr>
            <a:r>
              <a:rPr lang="en-US" sz="2100" b="1" dirty="0">
                <a:latin typeface="Code Pro Bold"/>
                <a:ea typeface="Code Pro Bold"/>
                <a:cs typeface="Code Pro Bold"/>
                <a:sym typeface="Code Pro Bold"/>
              </a:rPr>
              <a:t>KI-</a:t>
            </a:r>
            <a:r>
              <a:rPr lang="en-US" sz="2100" b="1" dirty="0" err="1">
                <a:latin typeface="Code Pro Bold"/>
                <a:ea typeface="Code Pro Bold"/>
                <a:cs typeface="Code Pro Bold"/>
                <a:sym typeface="Code Pro Bold"/>
              </a:rPr>
              <a:t>Betriebsforschung</a:t>
            </a:r>
            <a:endParaRPr lang="en-US" sz="2100" b="1" dirty="0">
              <a:latin typeface="Code Pro Bold"/>
              <a:ea typeface="Code Pro Bold"/>
              <a:cs typeface="Code Pro Bold"/>
              <a:sym typeface="Code Pro Bold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89F4893-45C3-4F11-ACC4-E4CD1152D526}"/>
              </a:ext>
            </a:extLst>
          </p:cNvPr>
          <p:cNvSpPr/>
          <p:nvPr/>
        </p:nvSpPr>
        <p:spPr>
          <a:xfrm>
            <a:off x="6359752" y="597041"/>
            <a:ext cx="2841072" cy="4212855"/>
          </a:xfrm>
          <a:custGeom>
            <a:avLst/>
            <a:gdLst/>
            <a:ahLst/>
            <a:cxnLst/>
            <a:rect l="l" t="t" r="r" b="b"/>
            <a:pathLst>
              <a:path w="5682144" h="8425710">
                <a:moveTo>
                  <a:pt x="0" y="0"/>
                </a:moveTo>
                <a:lnTo>
                  <a:pt x="5682145" y="0"/>
                </a:lnTo>
                <a:lnTo>
                  <a:pt x="5682145" y="8425710"/>
                </a:lnTo>
                <a:lnTo>
                  <a:pt x="0" y="8425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61" r="-2666"/>
            </a:stretch>
          </a:blipFill>
          <a:ln w="19050" cap="sq">
            <a:solidFill>
              <a:srgbClr val="DDDAD5"/>
            </a:solidFill>
            <a:prstDash val="solid"/>
            <a:miter/>
          </a:ln>
        </p:spPr>
        <p:txBody>
          <a:bodyPr/>
          <a:lstStyle/>
          <a:p>
            <a:endParaRPr lang="en-DE" sz="7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468F58F-9358-4C71-9C72-6CBC316B99C6}"/>
              </a:ext>
            </a:extLst>
          </p:cNvPr>
          <p:cNvSpPr/>
          <p:nvPr/>
        </p:nvSpPr>
        <p:spPr>
          <a:xfrm>
            <a:off x="7732162" y="1553404"/>
            <a:ext cx="2787040" cy="3930553"/>
          </a:xfrm>
          <a:custGeom>
            <a:avLst/>
            <a:gdLst/>
            <a:ahLst/>
            <a:cxnLst/>
            <a:rect l="l" t="t" r="r" b="b"/>
            <a:pathLst>
              <a:path w="5574080" h="7861105">
                <a:moveTo>
                  <a:pt x="0" y="0"/>
                </a:moveTo>
                <a:lnTo>
                  <a:pt x="5574080" y="0"/>
                </a:lnTo>
                <a:lnTo>
                  <a:pt x="5574080" y="7861105"/>
                </a:lnTo>
                <a:lnTo>
                  <a:pt x="0" y="7861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99384C9-8093-4809-AE4E-0D0CBC8D1CF7}"/>
              </a:ext>
            </a:extLst>
          </p:cNvPr>
          <p:cNvSpPr/>
          <p:nvPr/>
        </p:nvSpPr>
        <p:spPr>
          <a:xfrm>
            <a:off x="9125682" y="2547102"/>
            <a:ext cx="2838741" cy="3830213"/>
          </a:xfrm>
          <a:custGeom>
            <a:avLst/>
            <a:gdLst/>
            <a:ahLst/>
            <a:cxnLst/>
            <a:rect l="l" t="t" r="r" b="b"/>
            <a:pathLst>
              <a:path w="5677481" h="7660426">
                <a:moveTo>
                  <a:pt x="0" y="0"/>
                </a:moveTo>
                <a:lnTo>
                  <a:pt x="5677481" y="0"/>
                </a:lnTo>
                <a:lnTo>
                  <a:pt x="5677481" y="7660426"/>
                </a:lnTo>
                <a:lnTo>
                  <a:pt x="0" y="7660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48"/>
            </a:stretch>
          </a:blipFill>
          <a:ln w="19050" cap="sq">
            <a:solidFill>
              <a:srgbClr val="DDDAD5"/>
            </a:solidFill>
            <a:prstDash val="solid"/>
            <a:miter/>
          </a:ln>
        </p:spPr>
        <p:txBody>
          <a:bodyPr/>
          <a:lstStyle/>
          <a:p>
            <a:endParaRPr lang="en-DE" sz="700"/>
          </a:p>
        </p:txBody>
      </p:sp>
    </p:spTree>
    <p:extLst>
      <p:ext uri="{BB962C8B-B14F-4D97-AF65-F5344CB8AC3E}">
        <p14:creationId xmlns:p14="http://schemas.microsoft.com/office/powerpoint/2010/main" val="37194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0"/>
            <a:ext cx="2459133" cy="6858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DE" sz="700"/>
          </a:p>
        </p:txBody>
      </p:sp>
      <p:sp>
        <p:nvSpPr>
          <p:cNvPr id="3" name="Freeform 3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4" name="Freeform 4"/>
          <p:cNvSpPr/>
          <p:nvPr/>
        </p:nvSpPr>
        <p:spPr>
          <a:xfrm>
            <a:off x="2678535" y="133789"/>
            <a:ext cx="4901925" cy="2696915"/>
          </a:xfrm>
          <a:custGeom>
            <a:avLst/>
            <a:gdLst/>
            <a:ahLst/>
            <a:cxnLst/>
            <a:rect l="l" t="t" r="r" b="b"/>
            <a:pathLst>
              <a:path w="9803849" h="5393829">
                <a:moveTo>
                  <a:pt x="0" y="0"/>
                </a:moveTo>
                <a:lnTo>
                  <a:pt x="9803850" y="0"/>
                </a:lnTo>
                <a:lnTo>
                  <a:pt x="9803850" y="5393829"/>
                </a:lnTo>
                <a:lnTo>
                  <a:pt x="0" y="5393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29" r="-14973" b="-28518"/>
            </a:stretch>
          </a:blipFill>
        </p:spPr>
        <p:txBody>
          <a:bodyPr/>
          <a:lstStyle/>
          <a:p>
            <a:endParaRPr lang="en-DE" sz="700" dirty="0"/>
          </a:p>
        </p:txBody>
      </p:sp>
      <p:sp>
        <p:nvSpPr>
          <p:cNvPr id="6" name="Freeform 6"/>
          <p:cNvSpPr/>
          <p:nvPr/>
        </p:nvSpPr>
        <p:spPr>
          <a:xfrm>
            <a:off x="2678535" y="2981277"/>
            <a:ext cx="4901925" cy="3719180"/>
          </a:xfrm>
          <a:custGeom>
            <a:avLst/>
            <a:gdLst/>
            <a:ahLst/>
            <a:cxnLst/>
            <a:rect l="l" t="t" r="r" b="b"/>
            <a:pathLst>
              <a:path w="9803849" h="7438360">
                <a:moveTo>
                  <a:pt x="0" y="0"/>
                </a:moveTo>
                <a:lnTo>
                  <a:pt x="9803850" y="0"/>
                </a:lnTo>
                <a:lnTo>
                  <a:pt x="9803850" y="7438360"/>
                </a:lnTo>
                <a:lnTo>
                  <a:pt x="0" y="7438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7133" b="-5902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7" name="TextBox 7"/>
          <p:cNvSpPr txBox="1"/>
          <p:nvPr/>
        </p:nvSpPr>
        <p:spPr>
          <a:xfrm>
            <a:off x="7783660" y="3125725"/>
            <a:ext cx="1680055" cy="303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Training</a:t>
            </a: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64 NVIDIA H100 GPU</a:t>
            </a:r>
          </a:p>
          <a:p>
            <a:pPr>
              <a:lnSpc>
                <a:spcPts val="1680"/>
              </a:lnSpc>
            </a:pPr>
            <a:endParaRPr lang="en-US" sz="1200" dirty="0"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1680"/>
              </a:lnSpc>
            </a:pPr>
            <a:r>
              <a:rPr lang="en-US" sz="1200" b="1" dirty="0" err="1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Inferenz</a:t>
            </a:r>
            <a:endParaRPr lang="en-US" sz="1200" b="1" dirty="0">
              <a:solidFill>
                <a:srgbClr val="DC640D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40 NVIDIA A30 GPU</a:t>
            </a:r>
          </a:p>
          <a:p>
            <a:pPr>
              <a:lnSpc>
                <a:spcPts val="1680"/>
              </a:lnSpc>
            </a:pPr>
            <a:endParaRPr lang="en-US" sz="1200" dirty="0"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1680"/>
              </a:lnSpc>
            </a:pPr>
            <a:r>
              <a:rPr lang="en-US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ARM Server</a:t>
            </a: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Ampere </a:t>
            </a:r>
            <a:r>
              <a:rPr lang="en-US" sz="1200" dirty="0" err="1">
                <a:latin typeface="Codec Pro"/>
                <a:ea typeface="Codec Pro"/>
                <a:cs typeface="Codec Pro"/>
                <a:sym typeface="Codec Pro"/>
              </a:rPr>
              <a:t>Altra</a:t>
            </a: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 Max M128-30 CPU</a:t>
            </a: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2 x NVIDIA L40 GPUs</a:t>
            </a:r>
          </a:p>
          <a:p>
            <a:pPr>
              <a:lnSpc>
                <a:spcPts val="1680"/>
              </a:lnSpc>
            </a:pPr>
            <a:endParaRPr lang="en-US" sz="1200" dirty="0"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1680"/>
              </a:lnSpc>
            </a:pPr>
            <a:r>
              <a:rPr lang="en-US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GPU Server</a:t>
            </a: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AMD </a:t>
            </a:r>
            <a:r>
              <a:rPr lang="en-US" sz="1200" dirty="0" err="1">
                <a:latin typeface="Codec Pro"/>
                <a:ea typeface="Codec Pro"/>
                <a:cs typeface="Codec Pro"/>
                <a:sym typeface="Codec Pro"/>
              </a:rPr>
              <a:t>Epyc</a:t>
            </a: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 CPU</a:t>
            </a: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8 x NVIDIA L40S GPU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253" y="2483260"/>
            <a:ext cx="193202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b="1" u="sng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aisc.hpi.de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32720" y="2307170"/>
            <a:ext cx="2353002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Zugangsanfrage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98108" y="291895"/>
            <a:ext cx="3234534" cy="2384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GB" sz="1200" b="1" dirty="0" err="1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Kostenloser</a:t>
            </a:r>
            <a:r>
              <a:rPr lang="en-GB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GB" sz="1200" b="1" dirty="0" err="1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Zugang</a:t>
            </a:r>
            <a:endParaRPr lang="en-GB" sz="1200" b="1" dirty="0">
              <a:solidFill>
                <a:srgbClr val="DC640D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Kein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Produktionsbetrieb</a:t>
            </a:r>
            <a:endParaRPr lang="en-GB" sz="1200" dirty="0">
              <a:latin typeface="Codec Pro"/>
              <a:ea typeface="Codec Pro"/>
              <a:cs typeface="Codec Pro"/>
              <a:sym typeface="Codec Pro"/>
            </a:endParaRPr>
          </a:p>
          <a:p>
            <a:pPr marL="518160" lvl="2" indent="-172720">
              <a:lnSpc>
                <a:spcPts val="1680"/>
              </a:lnSpc>
              <a:buFont typeface="Arial"/>
              <a:buChar char="⚬"/>
            </a:pP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Daten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sollten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GB" sz="1200" b="1" dirty="0" err="1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anonymisier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oder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GB" sz="1200" b="1" dirty="0" err="1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synthetisierd</a:t>
            </a:r>
            <a:r>
              <a:rPr lang="en-GB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werden</a:t>
            </a:r>
            <a:endParaRPr lang="en-GB" sz="1200" dirty="0">
              <a:latin typeface="Codec Pro"/>
              <a:ea typeface="Codec Pro"/>
              <a:cs typeface="Codec Pro"/>
              <a:sym typeface="Codec Pro"/>
            </a:endParaRPr>
          </a:p>
          <a:p>
            <a:pPr marL="518160" lvl="2" indent="-172720">
              <a:lnSpc>
                <a:spcPts val="1680"/>
              </a:lnSpc>
              <a:buFont typeface="Arial"/>
              <a:buChar char="⚬"/>
            </a:pP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Kein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GB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hosting 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von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Produkten</a:t>
            </a:r>
            <a:endParaRPr lang="en-GB" sz="1200" dirty="0">
              <a:latin typeface="Codec Pro"/>
              <a:ea typeface="Codec Pro"/>
              <a:cs typeface="Codec Pro"/>
              <a:sym typeface="Codec Pro"/>
            </a:endParaRP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GB" sz="1200" b="1" dirty="0" err="1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Berichterstattung</a:t>
            </a:r>
            <a:r>
              <a:rPr lang="en-GB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&amp; </a:t>
            </a:r>
            <a:r>
              <a:rPr lang="en-GB" sz="1200" b="1" dirty="0" err="1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Veröffentlichung</a:t>
            </a:r>
            <a:r>
              <a:rPr lang="en-GB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durch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Nutzer:innen</a:t>
            </a:r>
            <a:endParaRPr lang="en-GB" sz="1200" dirty="0">
              <a:latin typeface="Codec Pro"/>
              <a:ea typeface="Codec Pro"/>
              <a:cs typeface="Codec Pro"/>
              <a:sym typeface="Codec Pro"/>
            </a:endParaRP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GB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Alte </a:t>
            </a:r>
            <a:r>
              <a:rPr lang="en-GB" sz="1200" b="1" dirty="0" err="1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Rechte</a:t>
            </a:r>
            <a:r>
              <a:rPr lang="en-GB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verbleiben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bei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Nutzer:innen</a:t>
            </a:r>
            <a:endParaRPr lang="en-GB" sz="1200" dirty="0">
              <a:latin typeface="Codec Pro"/>
              <a:ea typeface="Codec Pro"/>
              <a:cs typeface="Codec Pro"/>
              <a:sym typeface="Codec Pro"/>
            </a:endParaRP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GB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Neue </a:t>
            </a:r>
            <a:r>
              <a:rPr lang="en-GB" sz="1200" b="1" dirty="0" err="1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Rechte</a:t>
            </a:r>
            <a:r>
              <a:rPr lang="en-GB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verbleiben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bei</a:t>
            </a:r>
            <a:r>
              <a:rPr lang="en-GB" sz="1200" dirty="0"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GB" sz="1200" dirty="0" err="1">
                <a:latin typeface="Codec Pro"/>
                <a:ea typeface="Codec Pro"/>
                <a:cs typeface="Codec Pro"/>
                <a:sym typeface="Codec Pro"/>
              </a:rPr>
              <a:t>Nutzer:innen</a:t>
            </a:r>
            <a:endParaRPr lang="en-GB" sz="1200" dirty="0">
              <a:latin typeface="Codec Pro"/>
              <a:ea typeface="Codec Pro"/>
              <a:cs typeface="Codec Pro"/>
              <a:sym typeface="Codec Pro"/>
            </a:endParaRPr>
          </a:p>
          <a:p>
            <a:pPr marL="518160" lvl="2" indent="-172720">
              <a:lnSpc>
                <a:spcPts val="1680"/>
              </a:lnSpc>
              <a:buFont typeface="Arial"/>
              <a:buChar char="⚬"/>
            </a:pPr>
            <a:r>
              <a:rPr lang="de-DE" sz="1200" dirty="0">
                <a:latin typeface="Codec Pro"/>
                <a:ea typeface="Codec Pro"/>
                <a:cs typeface="Codec Pro"/>
                <a:sym typeface="Codec Pro"/>
              </a:rPr>
              <a:t>Gewährung von Nutzungsrechten für Forschung und Lehre</a:t>
            </a:r>
            <a:endParaRPr lang="en-GB" sz="1200" dirty="0"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74202" y="334757"/>
            <a:ext cx="1946081" cy="1946081"/>
          </a:xfrm>
          <a:custGeom>
            <a:avLst/>
            <a:gdLst/>
            <a:ahLst/>
            <a:cxnLst/>
            <a:rect l="l" t="t" r="r" b="b"/>
            <a:pathLst>
              <a:path w="3892161" h="3892161">
                <a:moveTo>
                  <a:pt x="0" y="0"/>
                </a:moveTo>
                <a:lnTo>
                  <a:pt x="3892161" y="0"/>
                </a:lnTo>
                <a:lnTo>
                  <a:pt x="3892161" y="3892161"/>
                </a:lnTo>
                <a:lnTo>
                  <a:pt x="0" y="3892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12" name="TextBox 12"/>
          <p:cNvSpPr txBox="1"/>
          <p:nvPr/>
        </p:nvSpPr>
        <p:spPr>
          <a:xfrm>
            <a:off x="9597110" y="3125725"/>
            <a:ext cx="1680055" cy="325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Edge</a:t>
            </a: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ARMv8 CPU</a:t>
            </a: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NVIDIA Jetson AGX Module</a:t>
            </a:r>
          </a:p>
          <a:p>
            <a:pPr>
              <a:lnSpc>
                <a:spcPts val="1680"/>
              </a:lnSpc>
            </a:pPr>
            <a:endParaRPr lang="en-US" sz="1200" dirty="0"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1680"/>
              </a:lnSpc>
            </a:pPr>
            <a:r>
              <a:rPr lang="en-US" sz="1200" b="1" dirty="0" err="1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Neuromorph</a:t>
            </a:r>
            <a:endParaRPr lang="en-US" sz="1200" b="1" dirty="0">
              <a:solidFill>
                <a:srgbClr val="DC640D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288 SpiNNaker2 Chips</a:t>
            </a:r>
          </a:p>
          <a:p>
            <a:pPr>
              <a:lnSpc>
                <a:spcPts val="1680"/>
              </a:lnSpc>
            </a:pPr>
            <a:endParaRPr lang="en-US" sz="1200" dirty="0"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1680"/>
              </a:lnSpc>
            </a:pPr>
            <a:r>
              <a:rPr lang="en-US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Storage</a:t>
            </a: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1.5 PB </a:t>
            </a:r>
            <a:r>
              <a:rPr lang="en-US" sz="1200" dirty="0" err="1">
                <a:latin typeface="Codec Pro"/>
                <a:ea typeface="Codec Pro"/>
                <a:cs typeface="Codec Pro"/>
                <a:sym typeface="Codec Pro"/>
              </a:rPr>
              <a:t>NVMe</a:t>
            </a:r>
            <a:endParaRPr lang="en-US" sz="1200" dirty="0"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1680"/>
              </a:lnSpc>
            </a:pPr>
            <a:endParaRPr lang="en-US" sz="1200" dirty="0"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1680"/>
              </a:lnSpc>
            </a:pPr>
            <a:r>
              <a:rPr lang="en-US" sz="1200" b="1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Network</a:t>
            </a: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400 Gb/s </a:t>
            </a:r>
            <a:r>
              <a:rPr lang="en-US" sz="1200" dirty="0" err="1">
                <a:latin typeface="Codec Pro"/>
                <a:ea typeface="Codec Pro"/>
                <a:cs typeface="Codec Pro"/>
                <a:sym typeface="Codec Pro"/>
              </a:rPr>
              <a:t>Infiniband</a:t>
            </a:r>
            <a:endParaRPr lang="en-US" sz="1200" dirty="0">
              <a:latin typeface="Codec Pro"/>
              <a:ea typeface="Codec Pro"/>
              <a:cs typeface="Codec Pro"/>
              <a:sym typeface="Codec Pro"/>
            </a:endParaRP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200 Gb/s Ethernet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676" y="5896630"/>
            <a:ext cx="1467173" cy="961370"/>
          </a:xfrm>
          <a:custGeom>
            <a:avLst/>
            <a:gdLst/>
            <a:ahLst/>
            <a:cxnLst/>
            <a:rect l="l" t="t" r="r" b="b"/>
            <a:pathLst>
              <a:path w="2934345" h="1922740">
                <a:moveTo>
                  <a:pt x="0" y="0"/>
                </a:moveTo>
                <a:lnTo>
                  <a:pt x="2934345" y="0"/>
                </a:lnTo>
                <a:lnTo>
                  <a:pt x="2934345" y="1922740"/>
                </a:lnTo>
                <a:lnTo>
                  <a:pt x="0" y="1922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68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14" name="Freeform 14"/>
          <p:cNvSpPr/>
          <p:nvPr/>
        </p:nvSpPr>
        <p:spPr>
          <a:xfrm>
            <a:off x="11131355" y="155304"/>
            <a:ext cx="884145" cy="312702"/>
          </a:xfrm>
          <a:custGeom>
            <a:avLst/>
            <a:gdLst/>
            <a:ahLst/>
            <a:cxnLst/>
            <a:rect l="l" t="t" r="r" b="b"/>
            <a:pathLst>
              <a:path w="1768290" h="625404">
                <a:moveTo>
                  <a:pt x="0" y="0"/>
                </a:moveTo>
                <a:lnTo>
                  <a:pt x="1768289" y="0"/>
                </a:lnTo>
                <a:lnTo>
                  <a:pt x="1768289" y="625404"/>
                </a:lnTo>
                <a:lnTo>
                  <a:pt x="0" y="62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94BCD6FC-A682-9DB0-2F4A-1DADBFFEAD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F44F3A55-2926-4146-9A5E-691E927B2185}"/>
              </a:ext>
            </a:extLst>
          </p:cNvPr>
          <p:cNvSpPr txBox="1"/>
          <p:nvPr/>
        </p:nvSpPr>
        <p:spPr>
          <a:xfrm>
            <a:off x="17676" y="3261855"/>
            <a:ext cx="245913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2272" b="1" dirty="0" err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Infrastruktur</a:t>
            </a:r>
            <a:endParaRPr lang="en-US" sz="2272" b="1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49872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684492" y="334758"/>
            <a:ext cx="1068092" cy="1037558"/>
            <a:chOff x="0" y="0"/>
            <a:chExt cx="421962" cy="409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962" cy="409899"/>
            </a:xfrm>
            <a:custGeom>
              <a:avLst/>
              <a:gdLst/>
              <a:ahLst/>
              <a:cxnLst/>
              <a:rect l="l" t="t" r="r" b="b"/>
              <a:pathLst>
                <a:path w="421962" h="409899">
                  <a:moveTo>
                    <a:pt x="0" y="0"/>
                  </a:moveTo>
                  <a:lnTo>
                    <a:pt x="421962" y="0"/>
                  </a:lnTo>
                  <a:lnTo>
                    <a:pt x="421962" y="409899"/>
                  </a:lnTo>
                  <a:lnTo>
                    <a:pt x="0" y="409899"/>
                  </a:lnTo>
                  <a:close/>
                </a:path>
              </a:pathLst>
            </a:custGeom>
            <a:solidFill>
              <a:srgbClr val="F6A8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 sz="7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1962" cy="48609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475"/>
                </a:lnSpc>
              </a:pPr>
              <a:endParaRPr sz="7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84492" y="620173"/>
            <a:ext cx="1068092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0"/>
              </a:lnSpc>
            </a:pPr>
            <a:r>
              <a:rPr lang="en-US" sz="1067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ctr">
              <a:lnSpc>
                <a:spcPts val="2240"/>
              </a:lnSpc>
            </a:pPr>
            <a:r>
              <a:rPr lang="en-US" sz="1867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Talks</a:t>
            </a:r>
          </a:p>
        </p:txBody>
      </p:sp>
      <p:sp>
        <p:nvSpPr>
          <p:cNvPr id="7" name="Freeform 7"/>
          <p:cNvSpPr/>
          <p:nvPr/>
        </p:nvSpPr>
        <p:spPr>
          <a:xfrm rot="21576000">
            <a:off x="5485691" y="331444"/>
            <a:ext cx="959071" cy="946786"/>
          </a:xfrm>
          <a:custGeom>
            <a:avLst/>
            <a:gdLst/>
            <a:ahLst/>
            <a:cxnLst/>
            <a:rect l="l" t="t" r="r" b="b"/>
            <a:pathLst>
              <a:path w="2557523" h="2524763">
                <a:moveTo>
                  <a:pt x="17503" y="0"/>
                </a:moveTo>
                <a:lnTo>
                  <a:pt x="2557523" y="17733"/>
                </a:lnTo>
                <a:lnTo>
                  <a:pt x="2540021" y="2524763"/>
                </a:lnTo>
                <a:lnTo>
                  <a:pt x="0" y="2507030"/>
                </a:lnTo>
                <a:lnTo>
                  <a:pt x="17503" y="0"/>
                </a:lnTo>
                <a:close/>
              </a:path>
            </a:pathLst>
          </a:custGeom>
          <a:blipFill>
            <a:blip r:embed="rId2"/>
            <a:stretch>
              <a:fillRect l="-5000" t="-4575" r="-3170" b="-4998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8" name="TextBox 8"/>
          <p:cNvSpPr txBox="1"/>
          <p:nvPr/>
        </p:nvSpPr>
        <p:spPr>
          <a:xfrm>
            <a:off x="2682703" y="1437747"/>
            <a:ext cx="3758789" cy="2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Gastvorträge</a:t>
            </a: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über</a:t>
            </a: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Forschung</a:t>
            </a: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 und Innovation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27110" y="1261640"/>
            <a:ext cx="1614382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 b="1" u="sng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tele-task.de/series/1463</a:t>
            </a:r>
          </a:p>
        </p:txBody>
      </p:sp>
      <p:sp>
        <p:nvSpPr>
          <p:cNvPr id="10" name="AutoShape 10"/>
          <p:cNvSpPr/>
          <p:nvPr/>
        </p:nvSpPr>
        <p:spPr>
          <a:xfrm rot="-10800000">
            <a:off x="0" y="0"/>
            <a:ext cx="2459133" cy="6858000"/>
          </a:xfrm>
          <a:prstGeom prst="rect">
            <a:avLst/>
          </a:prstGeom>
          <a:solidFill>
            <a:srgbClr val="F6A800"/>
          </a:solidFill>
        </p:spPr>
        <p:txBody>
          <a:bodyPr/>
          <a:lstStyle/>
          <a:p>
            <a:endParaRPr lang="en-DE" sz="700"/>
          </a:p>
        </p:txBody>
      </p:sp>
      <p:grpSp>
        <p:nvGrpSpPr>
          <p:cNvPr id="12" name="Group 12"/>
          <p:cNvGrpSpPr/>
          <p:nvPr/>
        </p:nvGrpSpPr>
        <p:grpSpPr>
          <a:xfrm>
            <a:off x="2702390" y="2508131"/>
            <a:ext cx="1068092" cy="1037558"/>
            <a:chOff x="0" y="0"/>
            <a:chExt cx="421962" cy="4098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1962" cy="409899"/>
            </a:xfrm>
            <a:custGeom>
              <a:avLst/>
              <a:gdLst/>
              <a:ahLst/>
              <a:cxnLst/>
              <a:rect l="l" t="t" r="r" b="b"/>
              <a:pathLst>
                <a:path w="421962" h="409899">
                  <a:moveTo>
                    <a:pt x="0" y="0"/>
                  </a:moveTo>
                  <a:lnTo>
                    <a:pt x="421962" y="0"/>
                  </a:lnTo>
                  <a:lnTo>
                    <a:pt x="421962" y="409899"/>
                  </a:lnTo>
                  <a:lnTo>
                    <a:pt x="0" y="409899"/>
                  </a:lnTo>
                  <a:close/>
                </a:path>
              </a:pathLst>
            </a:custGeom>
            <a:solidFill>
              <a:srgbClr val="DC64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 sz="7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421962" cy="48609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475"/>
                </a:lnSpc>
              </a:pPr>
              <a:endParaRPr sz="7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02390" y="2710204"/>
            <a:ext cx="1062726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67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Work</a:t>
            </a:r>
          </a:p>
          <a:p>
            <a:pPr algn="ctr">
              <a:lnSpc>
                <a:spcPts val="2240"/>
              </a:lnSpc>
            </a:pPr>
            <a:r>
              <a:rPr lang="en-US" sz="1867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shops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04179" y="3611120"/>
            <a:ext cx="3757000" cy="64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Praktische</a:t>
            </a: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Themen</a:t>
            </a:r>
            <a:endParaRPr lang="en-US" sz="1200" dirty="0">
              <a:solidFill>
                <a:srgbClr val="17161C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Beispielthemen</a:t>
            </a: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: Speech2summary, Docker </a:t>
            </a: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für</a:t>
            </a: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 ML, </a:t>
            </a: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Semantische</a:t>
            </a: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Suche</a:t>
            </a:r>
            <a:endParaRPr lang="en-US" sz="1200" dirty="0">
              <a:solidFill>
                <a:srgbClr val="17161C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5504391" y="2508131"/>
            <a:ext cx="954999" cy="954999"/>
          </a:xfrm>
          <a:custGeom>
            <a:avLst/>
            <a:gdLst/>
            <a:ahLst/>
            <a:cxnLst/>
            <a:rect l="l" t="t" r="r" b="b"/>
            <a:pathLst>
              <a:path w="2546664" h="2546664">
                <a:moveTo>
                  <a:pt x="0" y="0"/>
                </a:moveTo>
                <a:lnTo>
                  <a:pt x="2546664" y="0"/>
                </a:lnTo>
                <a:lnTo>
                  <a:pt x="2546664" y="2546664"/>
                </a:lnTo>
                <a:lnTo>
                  <a:pt x="0" y="254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44" t="-5906" r="-5906" b="-6644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18" name="TextBox 18"/>
          <p:cNvSpPr txBox="1"/>
          <p:nvPr/>
        </p:nvSpPr>
        <p:spPr>
          <a:xfrm>
            <a:off x="5136261" y="3430983"/>
            <a:ext cx="132312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b="1" u="sng" dirty="0" err="1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aimaker.community</a:t>
            </a:r>
            <a:endParaRPr lang="en-US" sz="1000" b="1" u="sng" dirty="0">
              <a:solidFill>
                <a:srgbClr val="DC640D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704179" y="4726876"/>
            <a:ext cx="1068092" cy="1037558"/>
            <a:chOff x="0" y="0"/>
            <a:chExt cx="421962" cy="4098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1962" cy="409899"/>
            </a:xfrm>
            <a:custGeom>
              <a:avLst/>
              <a:gdLst/>
              <a:ahLst/>
              <a:cxnLst/>
              <a:rect l="l" t="t" r="r" b="b"/>
              <a:pathLst>
                <a:path w="421962" h="409899">
                  <a:moveTo>
                    <a:pt x="0" y="0"/>
                  </a:moveTo>
                  <a:lnTo>
                    <a:pt x="421962" y="0"/>
                  </a:lnTo>
                  <a:lnTo>
                    <a:pt x="421962" y="409899"/>
                  </a:lnTo>
                  <a:lnTo>
                    <a:pt x="0" y="409899"/>
                  </a:lnTo>
                  <a:close/>
                </a:path>
              </a:pathLst>
            </a:custGeom>
            <a:solidFill>
              <a:srgbClr val="B007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 sz="7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421962" cy="48609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475"/>
                </a:lnSpc>
              </a:pPr>
              <a:endParaRPr sz="70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09546" y="5084524"/>
            <a:ext cx="10645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867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MOOCs</a:t>
            </a:r>
          </a:p>
        </p:txBody>
      </p:sp>
      <p:sp>
        <p:nvSpPr>
          <p:cNvPr id="24" name="Freeform 24"/>
          <p:cNvSpPr/>
          <p:nvPr/>
        </p:nvSpPr>
        <p:spPr>
          <a:xfrm>
            <a:off x="5511444" y="4704076"/>
            <a:ext cx="949735" cy="937519"/>
          </a:xfrm>
          <a:custGeom>
            <a:avLst/>
            <a:gdLst/>
            <a:ahLst/>
            <a:cxnLst/>
            <a:rect l="l" t="t" r="r" b="b"/>
            <a:pathLst>
              <a:path w="2532626" h="2500051">
                <a:moveTo>
                  <a:pt x="0" y="0"/>
                </a:moveTo>
                <a:lnTo>
                  <a:pt x="2532625" y="0"/>
                </a:lnTo>
                <a:lnTo>
                  <a:pt x="2532625" y="2500051"/>
                </a:lnTo>
                <a:lnTo>
                  <a:pt x="0" y="2500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44" t="-4560" r="-3858" b="-5863"/>
            </a:stretch>
          </a:blipFill>
        </p:spPr>
        <p:txBody>
          <a:bodyPr/>
          <a:lstStyle/>
          <a:p>
            <a:endParaRPr lang="en-DE" sz="700" dirty="0"/>
          </a:p>
        </p:txBody>
      </p:sp>
      <p:sp>
        <p:nvSpPr>
          <p:cNvPr id="25" name="TextBox 25"/>
          <p:cNvSpPr txBox="1"/>
          <p:nvPr/>
        </p:nvSpPr>
        <p:spPr>
          <a:xfrm>
            <a:off x="2704179" y="5829865"/>
            <a:ext cx="3757000" cy="85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ChatGPT</a:t>
            </a: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: Was </a:t>
            </a: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bedeutet</a:t>
            </a: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 generative KI </a:t>
            </a: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für</a:t>
            </a: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 die Gesellschaft?</a:t>
            </a: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Profitable AI</a:t>
            </a:r>
          </a:p>
          <a:p>
            <a:pPr marL="259080" lvl="1" indent="-129540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KI Biases verstehen und </a:t>
            </a:r>
            <a:r>
              <a:rPr lang="en-US" sz="1200" dirty="0" err="1">
                <a:solidFill>
                  <a:srgbClr val="17161C"/>
                </a:solidFill>
                <a:latin typeface="Codec Pro"/>
                <a:ea typeface="Codec Pro"/>
                <a:cs typeface="Codec Pro"/>
                <a:sym typeface="Codec Pro"/>
              </a:rPr>
              <a:t>vermeiden</a:t>
            </a:r>
            <a:endParaRPr lang="en-US" sz="1200" dirty="0">
              <a:solidFill>
                <a:srgbClr val="17161C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994521" y="5602686"/>
            <a:ext cx="2466658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 b="1" u="sng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open.hpi.de/channels/ai-service-center</a:t>
            </a:r>
          </a:p>
        </p:txBody>
      </p:sp>
      <p:sp>
        <p:nvSpPr>
          <p:cNvPr id="27" name="Freeform 27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29" name="Freeform 29"/>
          <p:cNvSpPr/>
          <p:nvPr/>
        </p:nvSpPr>
        <p:spPr>
          <a:xfrm>
            <a:off x="8543306" y="2508131"/>
            <a:ext cx="1722883" cy="1468124"/>
          </a:xfrm>
          <a:custGeom>
            <a:avLst/>
            <a:gdLst/>
            <a:ahLst/>
            <a:cxnLst/>
            <a:rect l="l" t="t" r="r" b="b"/>
            <a:pathLst>
              <a:path w="4594355" h="3914998">
                <a:moveTo>
                  <a:pt x="0" y="0"/>
                </a:moveTo>
                <a:lnTo>
                  <a:pt x="4594355" y="0"/>
                </a:lnTo>
                <a:lnTo>
                  <a:pt x="4594355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751" b="-6113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30" name="Freeform 30"/>
          <p:cNvSpPr/>
          <p:nvPr/>
        </p:nvSpPr>
        <p:spPr>
          <a:xfrm>
            <a:off x="6704434" y="2522189"/>
            <a:ext cx="1718312" cy="1468124"/>
          </a:xfrm>
          <a:custGeom>
            <a:avLst/>
            <a:gdLst/>
            <a:ahLst/>
            <a:cxnLst/>
            <a:rect l="l" t="t" r="r" b="b"/>
            <a:pathLst>
              <a:path w="4582165" h="3914998">
                <a:moveTo>
                  <a:pt x="0" y="0"/>
                </a:moveTo>
                <a:lnTo>
                  <a:pt x="4582165" y="0"/>
                </a:lnTo>
                <a:lnTo>
                  <a:pt x="4582165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1251" r="-9628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31" name="Freeform 31"/>
          <p:cNvSpPr/>
          <p:nvPr/>
        </p:nvSpPr>
        <p:spPr>
          <a:xfrm>
            <a:off x="10377607" y="2508131"/>
            <a:ext cx="1718312" cy="1468124"/>
          </a:xfrm>
          <a:custGeom>
            <a:avLst/>
            <a:gdLst/>
            <a:ahLst/>
            <a:cxnLst/>
            <a:rect l="l" t="t" r="r" b="b"/>
            <a:pathLst>
              <a:path w="4582165" h="3914998">
                <a:moveTo>
                  <a:pt x="0" y="0"/>
                </a:moveTo>
                <a:lnTo>
                  <a:pt x="4582164" y="0"/>
                </a:lnTo>
                <a:lnTo>
                  <a:pt x="4582164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697" r="-64603" b="-14291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33" name="Freeform 33"/>
          <p:cNvSpPr/>
          <p:nvPr/>
        </p:nvSpPr>
        <p:spPr>
          <a:xfrm>
            <a:off x="8543306" y="334757"/>
            <a:ext cx="1718312" cy="1459610"/>
          </a:xfrm>
          <a:custGeom>
            <a:avLst/>
            <a:gdLst/>
            <a:ahLst/>
            <a:cxnLst/>
            <a:rect l="l" t="t" r="r" b="b"/>
            <a:pathLst>
              <a:path w="4582165" h="3892294">
                <a:moveTo>
                  <a:pt x="0" y="0"/>
                </a:moveTo>
                <a:lnTo>
                  <a:pt x="4582165" y="0"/>
                </a:lnTo>
                <a:lnTo>
                  <a:pt x="4582165" y="3892294"/>
                </a:lnTo>
                <a:lnTo>
                  <a:pt x="0" y="3892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8962" r="-10925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34" name="Freeform 34"/>
          <p:cNvSpPr/>
          <p:nvPr/>
        </p:nvSpPr>
        <p:spPr>
          <a:xfrm>
            <a:off x="6704434" y="334757"/>
            <a:ext cx="1722883" cy="1459610"/>
          </a:xfrm>
          <a:custGeom>
            <a:avLst/>
            <a:gdLst/>
            <a:ahLst/>
            <a:cxnLst/>
            <a:rect l="l" t="t" r="r" b="b"/>
            <a:pathLst>
              <a:path w="4594355" h="3892294">
                <a:moveTo>
                  <a:pt x="0" y="0"/>
                </a:moveTo>
                <a:lnTo>
                  <a:pt x="4594355" y="0"/>
                </a:lnTo>
                <a:lnTo>
                  <a:pt x="4594355" y="3892294"/>
                </a:lnTo>
                <a:lnTo>
                  <a:pt x="0" y="38922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0611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35" name="Freeform 35"/>
          <p:cNvSpPr/>
          <p:nvPr/>
        </p:nvSpPr>
        <p:spPr>
          <a:xfrm>
            <a:off x="10377607" y="334757"/>
            <a:ext cx="1718312" cy="1459610"/>
          </a:xfrm>
          <a:custGeom>
            <a:avLst/>
            <a:gdLst/>
            <a:ahLst/>
            <a:cxnLst/>
            <a:rect l="l" t="t" r="r" b="b"/>
            <a:pathLst>
              <a:path w="4582165" h="3892294">
                <a:moveTo>
                  <a:pt x="0" y="0"/>
                </a:moveTo>
                <a:lnTo>
                  <a:pt x="4582164" y="0"/>
                </a:lnTo>
                <a:lnTo>
                  <a:pt x="4582164" y="3892294"/>
                </a:lnTo>
                <a:lnTo>
                  <a:pt x="0" y="3892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8588" t="-5644" r="-10888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37" name="Freeform 37"/>
          <p:cNvSpPr/>
          <p:nvPr/>
        </p:nvSpPr>
        <p:spPr>
          <a:xfrm>
            <a:off x="6704434" y="4704076"/>
            <a:ext cx="1718312" cy="1468125"/>
          </a:xfrm>
          <a:custGeom>
            <a:avLst/>
            <a:gdLst/>
            <a:ahLst/>
            <a:cxnLst/>
            <a:rect l="l" t="t" r="r" b="b"/>
            <a:pathLst>
              <a:path w="4582165" h="3914998">
                <a:moveTo>
                  <a:pt x="0" y="0"/>
                </a:moveTo>
                <a:lnTo>
                  <a:pt x="4582165" y="0"/>
                </a:lnTo>
                <a:lnTo>
                  <a:pt x="4582165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2181" r="-8698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38" name="Freeform 38"/>
          <p:cNvSpPr/>
          <p:nvPr/>
        </p:nvSpPr>
        <p:spPr>
          <a:xfrm>
            <a:off x="8545592" y="4704076"/>
            <a:ext cx="1718312" cy="1468125"/>
          </a:xfrm>
          <a:custGeom>
            <a:avLst/>
            <a:gdLst/>
            <a:ahLst/>
            <a:cxnLst/>
            <a:rect l="l" t="t" r="r" b="b"/>
            <a:pathLst>
              <a:path w="4582165" h="3914998">
                <a:moveTo>
                  <a:pt x="0" y="0"/>
                </a:moveTo>
                <a:lnTo>
                  <a:pt x="4582165" y="0"/>
                </a:lnTo>
                <a:lnTo>
                  <a:pt x="4582165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7149" t="-3460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39" name="Freeform 39"/>
          <p:cNvSpPr/>
          <p:nvPr/>
        </p:nvSpPr>
        <p:spPr>
          <a:xfrm>
            <a:off x="10372108" y="4704076"/>
            <a:ext cx="1723811" cy="1468125"/>
          </a:xfrm>
          <a:custGeom>
            <a:avLst/>
            <a:gdLst/>
            <a:ahLst/>
            <a:cxnLst/>
            <a:rect l="l" t="t" r="r" b="b"/>
            <a:pathLst>
              <a:path w="4596829" h="3914998">
                <a:moveTo>
                  <a:pt x="0" y="0"/>
                </a:moveTo>
                <a:lnTo>
                  <a:pt x="4596828" y="0"/>
                </a:lnTo>
                <a:lnTo>
                  <a:pt x="4596828" y="3914998"/>
                </a:lnTo>
                <a:lnTo>
                  <a:pt x="0" y="3914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5218" r="-5116"/>
            </a:stretch>
          </a:blipFill>
        </p:spPr>
        <p:txBody>
          <a:bodyPr/>
          <a:lstStyle/>
          <a:p>
            <a:endParaRPr lang="en-DE" sz="700" dirty="0"/>
          </a:p>
        </p:txBody>
      </p:sp>
      <p:sp>
        <p:nvSpPr>
          <p:cNvPr id="40" name="Freeform 40"/>
          <p:cNvSpPr/>
          <p:nvPr/>
        </p:nvSpPr>
        <p:spPr>
          <a:xfrm>
            <a:off x="256527" y="334757"/>
            <a:ext cx="1946081" cy="1946081"/>
          </a:xfrm>
          <a:custGeom>
            <a:avLst/>
            <a:gdLst/>
            <a:ahLst/>
            <a:cxnLst/>
            <a:rect l="l" t="t" r="r" b="b"/>
            <a:pathLst>
              <a:path w="3892161" h="3892161">
                <a:moveTo>
                  <a:pt x="0" y="0"/>
                </a:moveTo>
                <a:lnTo>
                  <a:pt x="3892160" y="0"/>
                </a:lnTo>
                <a:lnTo>
                  <a:pt x="3892160" y="3892161"/>
                </a:lnTo>
                <a:lnTo>
                  <a:pt x="0" y="38921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42" name="TextBox 42"/>
          <p:cNvSpPr txBox="1"/>
          <p:nvPr/>
        </p:nvSpPr>
        <p:spPr>
          <a:xfrm>
            <a:off x="-150395" y="2312868"/>
            <a:ext cx="2353002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Newsletter</a:t>
            </a:r>
          </a:p>
        </p:txBody>
      </p:sp>
      <p:sp>
        <p:nvSpPr>
          <p:cNvPr id="43" name="Freeform 43"/>
          <p:cNvSpPr/>
          <p:nvPr/>
        </p:nvSpPr>
        <p:spPr>
          <a:xfrm>
            <a:off x="17676" y="5896630"/>
            <a:ext cx="1467173" cy="961370"/>
          </a:xfrm>
          <a:custGeom>
            <a:avLst/>
            <a:gdLst/>
            <a:ahLst/>
            <a:cxnLst/>
            <a:rect l="l" t="t" r="r" b="b"/>
            <a:pathLst>
              <a:path w="2934345" h="1922740">
                <a:moveTo>
                  <a:pt x="0" y="0"/>
                </a:moveTo>
                <a:lnTo>
                  <a:pt x="2934345" y="0"/>
                </a:lnTo>
                <a:lnTo>
                  <a:pt x="2934345" y="1922740"/>
                </a:lnTo>
                <a:lnTo>
                  <a:pt x="0" y="192274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868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41E774CF-D2EA-8BB9-6B8B-745D9574944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 dirty="0"/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A087E635-FF0E-4C6A-B965-018BFB539614}"/>
              </a:ext>
            </a:extLst>
          </p:cNvPr>
          <p:cNvSpPr txBox="1"/>
          <p:nvPr/>
        </p:nvSpPr>
        <p:spPr>
          <a:xfrm>
            <a:off x="17676" y="3261855"/>
            <a:ext cx="245913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2272" b="1" dirty="0" err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Bildung</a:t>
            </a:r>
            <a:endParaRPr lang="en-US" sz="2272" b="1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034001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0"/>
            <a:ext cx="2459133" cy="6858000"/>
          </a:xfrm>
          <a:prstGeom prst="rect">
            <a:avLst/>
          </a:prstGeom>
          <a:solidFill>
            <a:srgbClr val="DC640D"/>
          </a:solidFill>
        </p:spPr>
        <p:txBody>
          <a:bodyPr/>
          <a:lstStyle/>
          <a:p>
            <a:endParaRPr lang="en-DE" sz="700"/>
          </a:p>
        </p:txBody>
      </p:sp>
      <p:sp>
        <p:nvSpPr>
          <p:cNvPr id="3" name="Freeform 3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4" name="Freeform 4"/>
          <p:cNvSpPr/>
          <p:nvPr/>
        </p:nvSpPr>
        <p:spPr>
          <a:xfrm>
            <a:off x="9747190" y="4649086"/>
            <a:ext cx="1978485" cy="1978485"/>
          </a:xfrm>
          <a:custGeom>
            <a:avLst/>
            <a:gdLst/>
            <a:ahLst/>
            <a:cxnLst/>
            <a:rect l="l" t="t" r="r" b="b"/>
            <a:pathLst>
              <a:path w="3956970" h="3956970">
                <a:moveTo>
                  <a:pt x="0" y="0"/>
                </a:moveTo>
                <a:lnTo>
                  <a:pt x="3956970" y="0"/>
                </a:lnTo>
                <a:lnTo>
                  <a:pt x="3956970" y="3956969"/>
                </a:lnTo>
                <a:lnTo>
                  <a:pt x="0" y="3956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5" name="Freeform 5"/>
          <p:cNvSpPr/>
          <p:nvPr/>
        </p:nvSpPr>
        <p:spPr>
          <a:xfrm>
            <a:off x="256527" y="334757"/>
            <a:ext cx="1978485" cy="1978485"/>
          </a:xfrm>
          <a:custGeom>
            <a:avLst/>
            <a:gdLst/>
            <a:ahLst/>
            <a:cxnLst/>
            <a:rect l="l" t="t" r="r" b="b"/>
            <a:pathLst>
              <a:path w="3956970" h="3956970">
                <a:moveTo>
                  <a:pt x="0" y="0"/>
                </a:moveTo>
                <a:lnTo>
                  <a:pt x="3956970" y="0"/>
                </a:lnTo>
                <a:lnTo>
                  <a:pt x="3956970" y="3956970"/>
                </a:lnTo>
                <a:lnTo>
                  <a:pt x="0" y="395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6" name="Freeform 6"/>
          <p:cNvSpPr/>
          <p:nvPr/>
        </p:nvSpPr>
        <p:spPr>
          <a:xfrm>
            <a:off x="7992364" y="507117"/>
            <a:ext cx="3629144" cy="2721858"/>
          </a:xfrm>
          <a:custGeom>
            <a:avLst/>
            <a:gdLst/>
            <a:ahLst/>
            <a:cxnLst/>
            <a:rect l="l" t="t" r="r" b="b"/>
            <a:pathLst>
              <a:path w="7258288" h="5443716">
                <a:moveTo>
                  <a:pt x="0" y="0"/>
                </a:moveTo>
                <a:lnTo>
                  <a:pt x="7258288" y="0"/>
                </a:lnTo>
                <a:lnTo>
                  <a:pt x="7258288" y="5443716"/>
                </a:lnTo>
                <a:lnTo>
                  <a:pt x="0" y="5443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8" name="TextBox 8"/>
          <p:cNvSpPr txBox="1"/>
          <p:nvPr/>
        </p:nvSpPr>
        <p:spPr>
          <a:xfrm>
            <a:off x="2612745" y="291895"/>
            <a:ext cx="4684974" cy="303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b="1" u="sng" dirty="0">
                <a:solidFill>
                  <a:srgbClr val="B0073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 consultation hours</a:t>
            </a:r>
          </a:p>
          <a:p>
            <a:pPr marL="259086" lvl="1" indent="-129543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Answering questions:</a:t>
            </a:r>
          </a:p>
          <a:p>
            <a:pPr marL="518172" lvl="2" indent="-172724">
              <a:lnSpc>
                <a:spcPts val="1680"/>
              </a:lnSpc>
              <a:buFont typeface="Arial"/>
              <a:buChar char="⚬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about AI infrastructure</a:t>
            </a:r>
          </a:p>
          <a:p>
            <a:pPr marL="518172" lvl="2" indent="-172724">
              <a:lnSpc>
                <a:spcPts val="1680"/>
              </a:lnSpc>
              <a:buFont typeface="Arial"/>
              <a:buChar char="⚬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about AI models &amp; frameworks</a:t>
            </a:r>
          </a:p>
          <a:p>
            <a:pPr marL="518172" lvl="2" indent="-172724">
              <a:lnSpc>
                <a:spcPts val="1680"/>
              </a:lnSpc>
              <a:buFont typeface="Arial"/>
              <a:buChar char="⚬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about AI use cases</a:t>
            </a:r>
          </a:p>
          <a:p>
            <a:pPr>
              <a:lnSpc>
                <a:spcPts val="1680"/>
              </a:lnSpc>
            </a:pPr>
            <a:endParaRPr lang="en-US" sz="1200" dirty="0"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1680"/>
              </a:lnSpc>
            </a:pPr>
            <a:r>
              <a:rPr lang="en-US" sz="1200" b="1" u="sng" dirty="0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 pilot projects</a:t>
            </a:r>
          </a:p>
          <a:p>
            <a:pPr marL="259086" lvl="1" indent="-129543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Co-development of a prototype</a:t>
            </a:r>
          </a:p>
          <a:p>
            <a:pPr marL="259086" lvl="1" indent="-129543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Application every three months</a:t>
            </a:r>
          </a:p>
          <a:p>
            <a:pPr marL="259086" lvl="1" indent="-129543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Selection criteria, e.g. AI maturity, public benefit</a:t>
            </a:r>
          </a:p>
          <a:p>
            <a:pPr marL="259086" lvl="1" indent="-129543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Publication of results</a:t>
            </a:r>
          </a:p>
          <a:p>
            <a:pPr>
              <a:lnSpc>
                <a:spcPts val="1680"/>
              </a:lnSpc>
            </a:pPr>
            <a:endParaRPr lang="en-US" sz="1200" dirty="0"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1680"/>
              </a:lnSpc>
            </a:pPr>
            <a:r>
              <a:rPr lang="en-US" sz="1200" b="1" u="sng" dirty="0">
                <a:solidFill>
                  <a:srgbClr val="F6A8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Cooperation</a:t>
            </a:r>
          </a:p>
          <a:p>
            <a:pPr marL="259086" lvl="1" indent="-129543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Jointly organized network meetings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02429" y="6521995"/>
            <a:ext cx="969566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 b="1" u="sng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Jetzt bewerben!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95893" y="6449885"/>
            <a:ext cx="2466658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b="1" u="sng">
                <a:solidFill>
                  <a:srgbClr val="DC640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github.com/aihpi/leichte-sprache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31962" y="3386138"/>
            <a:ext cx="3589546" cy="128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b="1" dirty="0">
                <a:latin typeface="Codec Pro Bold"/>
                <a:ea typeface="Codec Pro Bold"/>
                <a:cs typeface="Codec Pro Bold"/>
                <a:sym typeface="Codec Pro Bold"/>
              </a:rPr>
              <a:t>Previous AI pilot projects</a:t>
            </a:r>
          </a:p>
          <a:p>
            <a:pPr marL="259086" lvl="1" indent="-129543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Generation of math problems</a:t>
            </a:r>
          </a:p>
          <a:p>
            <a:pPr marL="259086" lvl="1" indent="-129543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Generation of easy language</a:t>
            </a:r>
          </a:p>
          <a:p>
            <a:pPr marL="259086" lvl="1" indent="-129543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Generation of upcycling suggestions</a:t>
            </a:r>
          </a:p>
          <a:p>
            <a:pPr marL="259086" lvl="1" indent="-129543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Reduction of food waste</a:t>
            </a:r>
          </a:p>
          <a:p>
            <a:pPr marL="259086" lvl="1" indent="-129543">
              <a:lnSpc>
                <a:spcPts val="1680"/>
              </a:lnSpc>
              <a:buFont typeface="Arial"/>
              <a:buChar char="•"/>
            </a:pPr>
            <a:r>
              <a:rPr lang="en-US" sz="1200" dirty="0">
                <a:latin typeface="Codec Pro"/>
                <a:ea typeface="Codec Pro"/>
                <a:cs typeface="Codec Pro"/>
                <a:sym typeface="Codec Pro"/>
              </a:rPr>
              <a:t>Dating by handwriting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17990" y="2331886"/>
            <a:ext cx="2353002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Sprechstunde buchen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676" y="5896630"/>
            <a:ext cx="1467173" cy="961370"/>
          </a:xfrm>
          <a:custGeom>
            <a:avLst/>
            <a:gdLst/>
            <a:ahLst/>
            <a:cxnLst/>
            <a:rect l="l" t="t" r="r" b="b"/>
            <a:pathLst>
              <a:path w="2934345" h="1922740">
                <a:moveTo>
                  <a:pt x="0" y="0"/>
                </a:moveTo>
                <a:lnTo>
                  <a:pt x="2934345" y="0"/>
                </a:lnTo>
                <a:lnTo>
                  <a:pt x="2934345" y="1922740"/>
                </a:lnTo>
                <a:lnTo>
                  <a:pt x="0" y="1922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68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14" name="Freeform 14"/>
          <p:cNvSpPr/>
          <p:nvPr/>
        </p:nvSpPr>
        <p:spPr>
          <a:xfrm>
            <a:off x="11131355" y="155304"/>
            <a:ext cx="884145" cy="312702"/>
          </a:xfrm>
          <a:custGeom>
            <a:avLst/>
            <a:gdLst/>
            <a:ahLst/>
            <a:cxnLst/>
            <a:rect l="l" t="t" r="r" b="b"/>
            <a:pathLst>
              <a:path w="1768290" h="625404">
                <a:moveTo>
                  <a:pt x="0" y="0"/>
                </a:moveTo>
                <a:lnTo>
                  <a:pt x="1768289" y="0"/>
                </a:lnTo>
                <a:lnTo>
                  <a:pt x="1768289" y="625404"/>
                </a:lnTo>
                <a:lnTo>
                  <a:pt x="0" y="62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15" name="Freeform 15"/>
          <p:cNvSpPr/>
          <p:nvPr/>
        </p:nvSpPr>
        <p:spPr>
          <a:xfrm>
            <a:off x="2612745" y="3413527"/>
            <a:ext cx="5149806" cy="2562028"/>
          </a:xfrm>
          <a:custGeom>
            <a:avLst/>
            <a:gdLst/>
            <a:ahLst/>
            <a:cxnLst/>
            <a:rect l="l" t="t" r="r" b="b"/>
            <a:pathLst>
              <a:path w="10299611" h="5124056">
                <a:moveTo>
                  <a:pt x="0" y="0"/>
                </a:moveTo>
                <a:lnTo>
                  <a:pt x="10299611" y="0"/>
                </a:lnTo>
                <a:lnTo>
                  <a:pt x="10299611" y="5124057"/>
                </a:lnTo>
                <a:lnTo>
                  <a:pt x="0" y="51240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16D1CC6D-D5E8-0ECD-C2E7-DFB9C0CF67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C95ADE88-B35C-41F1-8F0A-4AF737060780}"/>
              </a:ext>
            </a:extLst>
          </p:cNvPr>
          <p:cNvSpPr txBox="1"/>
          <p:nvPr/>
        </p:nvSpPr>
        <p:spPr>
          <a:xfrm>
            <a:off x="17676" y="3261855"/>
            <a:ext cx="245913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2272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3096022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0"/>
            <a:ext cx="2459133" cy="6858000"/>
          </a:xfrm>
          <a:prstGeom prst="rect">
            <a:avLst/>
          </a:prstGeom>
          <a:solidFill>
            <a:srgbClr val="007A9E"/>
          </a:solidFill>
        </p:spPr>
        <p:txBody>
          <a:bodyPr/>
          <a:lstStyle/>
          <a:p>
            <a:endParaRPr lang="en-DE" sz="700"/>
          </a:p>
        </p:txBody>
      </p:sp>
      <p:sp>
        <p:nvSpPr>
          <p:cNvPr id="3" name="Freeform 3"/>
          <p:cNvSpPr/>
          <p:nvPr/>
        </p:nvSpPr>
        <p:spPr>
          <a:xfrm>
            <a:off x="-34925" y="4440999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4" name="Freeform 4"/>
          <p:cNvSpPr/>
          <p:nvPr/>
        </p:nvSpPr>
        <p:spPr>
          <a:xfrm>
            <a:off x="11131355" y="155304"/>
            <a:ext cx="884145" cy="312702"/>
          </a:xfrm>
          <a:custGeom>
            <a:avLst/>
            <a:gdLst/>
            <a:ahLst/>
            <a:cxnLst/>
            <a:rect l="l" t="t" r="r" b="b"/>
            <a:pathLst>
              <a:path w="1768290" h="625404">
                <a:moveTo>
                  <a:pt x="0" y="0"/>
                </a:moveTo>
                <a:lnTo>
                  <a:pt x="1768289" y="0"/>
                </a:lnTo>
                <a:lnTo>
                  <a:pt x="1768289" y="625404"/>
                </a:lnTo>
                <a:lnTo>
                  <a:pt x="0" y="6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5" name="Freeform 5"/>
          <p:cNvSpPr/>
          <p:nvPr/>
        </p:nvSpPr>
        <p:spPr>
          <a:xfrm>
            <a:off x="17676" y="5896630"/>
            <a:ext cx="1467173" cy="961370"/>
          </a:xfrm>
          <a:custGeom>
            <a:avLst/>
            <a:gdLst/>
            <a:ahLst/>
            <a:cxnLst/>
            <a:rect l="l" t="t" r="r" b="b"/>
            <a:pathLst>
              <a:path w="2934345" h="1922740">
                <a:moveTo>
                  <a:pt x="0" y="0"/>
                </a:moveTo>
                <a:lnTo>
                  <a:pt x="2934345" y="0"/>
                </a:lnTo>
                <a:lnTo>
                  <a:pt x="2934345" y="1922740"/>
                </a:lnTo>
                <a:lnTo>
                  <a:pt x="0" y="1922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68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6" name="Freeform 6"/>
          <p:cNvSpPr/>
          <p:nvPr/>
        </p:nvSpPr>
        <p:spPr>
          <a:xfrm>
            <a:off x="231022" y="311655"/>
            <a:ext cx="1927240" cy="1927240"/>
          </a:xfrm>
          <a:custGeom>
            <a:avLst/>
            <a:gdLst/>
            <a:ahLst/>
            <a:cxnLst/>
            <a:rect l="l" t="t" r="r" b="b"/>
            <a:pathLst>
              <a:path w="3854480" h="3854480">
                <a:moveTo>
                  <a:pt x="0" y="0"/>
                </a:moveTo>
                <a:lnTo>
                  <a:pt x="3854480" y="0"/>
                </a:lnTo>
                <a:lnTo>
                  <a:pt x="3854480" y="3854480"/>
                </a:lnTo>
                <a:lnTo>
                  <a:pt x="0" y="3854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7" name="Freeform 7"/>
          <p:cNvSpPr/>
          <p:nvPr/>
        </p:nvSpPr>
        <p:spPr>
          <a:xfrm>
            <a:off x="2540524" y="1997310"/>
            <a:ext cx="9586429" cy="3196318"/>
          </a:xfrm>
          <a:custGeom>
            <a:avLst/>
            <a:gdLst/>
            <a:ahLst/>
            <a:cxnLst/>
            <a:rect l="l" t="t" r="r" b="b"/>
            <a:pathLst>
              <a:path w="19172857" h="6392635">
                <a:moveTo>
                  <a:pt x="0" y="0"/>
                </a:moveTo>
                <a:lnTo>
                  <a:pt x="19172857" y="0"/>
                </a:lnTo>
                <a:lnTo>
                  <a:pt x="19172857" y="6392635"/>
                </a:lnTo>
                <a:lnTo>
                  <a:pt x="0" y="63926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2340"/>
            </a:stretch>
          </a:blipFill>
        </p:spPr>
        <p:txBody>
          <a:bodyPr/>
          <a:lstStyle/>
          <a:p>
            <a:endParaRPr lang="en-DE" sz="700"/>
          </a:p>
        </p:txBody>
      </p:sp>
      <p:sp>
        <p:nvSpPr>
          <p:cNvPr id="8" name="TextBox 8"/>
          <p:cNvSpPr txBox="1"/>
          <p:nvPr/>
        </p:nvSpPr>
        <p:spPr>
          <a:xfrm>
            <a:off x="2605572" y="244980"/>
            <a:ext cx="8331653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 err="1">
                <a:latin typeface="Code Pro Bold"/>
                <a:ea typeface="Code Pro Bold"/>
                <a:cs typeface="Code Pro Bold"/>
                <a:sym typeface="Code Pro Bold"/>
              </a:rPr>
              <a:t>Verarbeitung</a:t>
            </a:r>
            <a:r>
              <a:rPr lang="en-US" sz="3200" b="1" dirty="0">
                <a:latin typeface="Code Pro Bold"/>
                <a:ea typeface="Code Pro Bold"/>
                <a:cs typeface="Code Pro Bold"/>
                <a:sym typeface="Code Pro Bold"/>
              </a:rPr>
              <a:t> </a:t>
            </a:r>
            <a:r>
              <a:rPr lang="en-US" sz="3200" b="1" dirty="0" err="1">
                <a:latin typeface="Code Pro Bold"/>
                <a:ea typeface="Code Pro Bold"/>
                <a:cs typeface="Code Pro Bold"/>
                <a:sym typeface="Code Pro Bold"/>
              </a:rPr>
              <a:t>gesprochener</a:t>
            </a:r>
            <a:r>
              <a:rPr lang="en-US" sz="3200" b="1" dirty="0">
                <a:latin typeface="Code Pro Bold"/>
                <a:ea typeface="Code Pro Bold"/>
                <a:cs typeface="Code Pro Bold"/>
                <a:sym typeface="Code Pro Bold"/>
              </a:rPr>
              <a:t> </a:t>
            </a:r>
            <a:r>
              <a:rPr lang="en-US" sz="3200" b="1" dirty="0" err="1">
                <a:latin typeface="Code Pro Bold"/>
                <a:ea typeface="Code Pro Bold"/>
                <a:cs typeface="Code Pro Bold"/>
                <a:sym typeface="Code Pro Bold"/>
              </a:rPr>
              <a:t>Sprache</a:t>
            </a:r>
            <a:endParaRPr lang="en-US" sz="3200" b="1" dirty="0">
              <a:latin typeface="Code Pro Bold"/>
              <a:ea typeface="Code Pro Bold"/>
              <a:cs typeface="Code Pro Bold"/>
              <a:sym typeface="Code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8915" y="2274597"/>
            <a:ext cx="1759347" cy="64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2"/>
              </a:lnSpc>
            </a:pPr>
            <a:r>
              <a:rPr lang="en-US" sz="1201" b="1">
                <a:solidFill>
                  <a:srgbClr val="FEFEFE"/>
                </a:solidFill>
                <a:latin typeface="Code Pro Bold"/>
                <a:ea typeface="Code Pro Bold"/>
                <a:cs typeface="Code Pro Bold"/>
                <a:sym typeface="Code Pro Bold"/>
              </a:rPr>
              <a:t>https://tts.aisc.hpi.de/ </a:t>
            </a:r>
          </a:p>
          <a:p>
            <a:pPr algn="ctr">
              <a:lnSpc>
                <a:spcPts val="1682"/>
              </a:lnSpc>
            </a:pPr>
            <a:r>
              <a:rPr lang="en-US" sz="1201" b="1">
                <a:solidFill>
                  <a:srgbClr val="FEFEFE"/>
                </a:solidFill>
                <a:latin typeface="Code Pro Bold"/>
                <a:ea typeface="Code Pro Bold"/>
                <a:cs typeface="Code Pro Bold"/>
                <a:sym typeface="Code Pro Bold"/>
              </a:rPr>
              <a:t>user: event</a:t>
            </a:r>
          </a:p>
          <a:p>
            <a:pPr algn="ctr">
              <a:lnSpc>
                <a:spcPts val="1682"/>
              </a:lnSpc>
            </a:pPr>
            <a:r>
              <a:rPr lang="en-US" sz="1201" b="1">
                <a:solidFill>
                  <a:srgbClr val="FEFEFE"/>
                </a:solidFill>
                <a:latin typeface="Code Pro Bold"/>
                <a:ea typeface="Code Pro Bold"/>
                <a:cs typeface="Code Pro Bold"/>
                <a:sym typeface="Code Pro Bold"/>
              </a:rPr>
              <a:t>pw: aisc@hpi2022! </a:t>
            </a:r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3A8EBF2B-C0C3-A055-3C7F-1759B1485BB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1078" y="6416504"/>
            <a:ext cx="487680" cy="3987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13AC3C94-D75A-4A8C-9D84-8CB6BEC60823}"/>
              </a:ext>
            </a:extLst>
          </p:cNvPr>
          <p:cNvSpPr txBox="1"/>
          <p:nvPr/>
        </p:nvSpPr>
        <p:spPr>
          <a:xfrm>
            <a:off x="17676" y="3261855"/>
            <a:ext cx="245913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2272" b="1" dirty="0" err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Prototypen</a:t>
            </a:r>
            <a:endParaRPr lang="en-US" sz="2272" b="1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76595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874000" y="3650370"/>
            <a:ext cx="1901479" cy="3073400"/>
          </a:xfrm>
          <a:custGeom>
            <a:avLst/>
            <a:gdLst/>
            <a:ahLst/>
            <a:cxnLst/>
            <a:rect l="l" t="t" r="r" b="b"/>
            <a:pathLst>
              <a:path w="4071418" h="6566803">
                <a:moveTo>
                  <a:pt x="0" y="0"/>
                </a:moveTo>
                <a:lnTo>
                  <a:pt x="4071418" y="0"/>
                </a:lnTo>
                <a:lnTo>
                  <a:pt x="4071418" y="6566803"/>
                </a:lnTo>
                <a:lnTo>
                  <a:pt x="0" y="6566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5800" y="711339"/>
            <a:ext cx="2063800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8"/>
              </a:lnSpc>
            </a:pPr>
            <a:r>
              <a:rPr lang="en-US" sz="2670" u="sng" dirty="0">
                <a:solidFill>
                  <a:srgbClr val="DC640D"/>
                </a:solidFill>
                <a:latin typeface="Codec Pro Bold"/>
              </a:rPr>
              <a:t>kisz@hpi.de</a:t>
            </a:r>
            <a:r>
              <a:rPr lang="en-US" sz="2670" dirty="0">
                <a:solidFill>
                  <a:srgbClr val="DC640D"/>
                </a:solidFill>
                <a:latin typeface="Codec Pro Bold"/>
              </a:rPr>
              <a:t>    </a:t>
            </a:r>
            <a:r>
              <a:rPr lang="en-US" sz="2670" u="sng" dirty="0">
                <a:solidFill>
                  <a:srgbClr val="DC640D"/>
                </a:solidFill>
                <a:latin typeface="Codec Pro Bold"/>
              </a:rPr>
              <a:t>hpi.de/</a:t>
            </a:r>
            <a:r>
              <a:rPr lang="en-US" sz="2670" u="sng" dirty="0" err="1">
                <a:solidFill>
                  <a:srgbClr val="DC640D"/>
                </a:solidFill>
                <a:latin typeface="Codec Pro Bold"/>
              </a:rPr>
              <a:t>kisz</a:t>
            </a:r>
            <a:endParaRPr lang="en-US" sz="2670" u="sng" dirty="0">
              <a:solidFill>
                <a:srgbClr val="DC640D"/>
              </a:solidFill>
              <a:latin typeface="Codec Pro Bold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368CA3-BE27-4624-9ED8-CEEDBFDA0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0" y="2589430"/>
            <a:ext cx="2474740" cy="2474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CC0D7-B76F-42A6-AD50-62C3E3B3A053}"/>
              </a:ext>
            </a:extLst>
          </p:cNvPr>
          <p:cNvSpPr txBox="1"/>
          <p:nvPr/>
        </p:nvSpPr>
        <p:spPr>
          <a:xfrm>
            <a:off x="3810000" y="1684913"/>
            <a:ext cx="247474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67" dirty="0"/>
              <a:t>Deine Meinung ist wichtig!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5C9C3-9987-4D5C-9B42-177262B8064A}"/>
              </a:ext>
            </a:extLst>
          </p:cNvPr>
          <p:cNvSpPr txBox="1"/>
          <p:nvPr/>
        </p:nvSpPr>
        <p:spPr>
          <a:xfrm>
            <a:off x="3810000" y="5064170"/>
            <a:ext cx="247474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33" dirty="0"/>
              <a:t>QR code zum Feedback Formular</a:t>
            </a:r>
          </a:p>
        </p:txBody>
      </p:sp>
    </p:spTree>
    <p:extLst>
      <p:ext uri="{BB962C8B-B14F-4D97-AF65-F5344CB8AC3E}">
        <p14:creationId xmlns:p14="http://schemas.microsoft.com/office/powerpoint/2010/main" val="22739358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52F6565-84D8-4F15-811E-D6411F9A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4B5170-C464-C5A1-5F4D-E3A5BBCEC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5394B-E68A-45A6-A22F-587D6301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634" y="845634"/>
            <a:ext cx="5166731" cy="5166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3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14B76B-C8E8-4CBE-B30C-2433E9568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4675" y="1055650"/>
            <a:ext cx="8658226" cy="490674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LLMs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werden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größtenteils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mit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öffentlichen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Daten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trainiert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. Daher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haben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LLMs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kein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Wissen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über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private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</a:rPr>
              <a:t>Daten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z.b.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interne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</a:rPr>
              <a:t>Dokumente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über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Betriebsabläufe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</a:rPr>
              <a:t>zahlungspflichtige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</a:rPr>
              <a:t>Dokumente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wie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wissenschaftliche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Artikel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LLMs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vermischen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Daten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Wenn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keine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</a:rPr>
              <a:t>relevante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 Information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vorliegt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, um die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Fragen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zu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beantworten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werden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ähnliche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Informationen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verwendet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z.B.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Rechtstexte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zu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Parkverstößen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werden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benutzt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, um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Fragen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zu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Halteverstößen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zu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beantworten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Populärwissenschaftliche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Texte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werden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verwendet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, um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wissenschaftliche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Fragen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zu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beantworten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RAG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ermöglicht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die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Verwendung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</a:rPr>
              <a:t>vordefinierter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</a:rPr>
              <a:t>Dokumente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zur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Fragenbeantwortung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  <a:endParaRPr lang="de-DE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98124-B641-451B-AE5D-BBB663DED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C422D-4213-487A-81B3-64F4A4B17290}"/>
              </a:ext>
            </a:extLst>
          </p:cNvPr>
          <p:cNvSpPr txBox="1"/>
          <p:nvPr/>
        </p:nvSpPr>
        <p:spPr>
          <a:xfrm>
            <a:off x="17676" y="3261855"/>
            <a:ext cx="296341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2272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864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29C481A-0A11-5294-FEB3-D985E9E9E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de-DE" sz="1800" dirty="0" err="1"/>
              <a:t>Verständis</a:t>
            </a:r>
            <a:r>
              <a:rPr lang="de-DE" sz="1800" dirty="0"/>
              <a:t> für die Grundlangen von RAG entwickeln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de-DE" sz="1800" dirty="0" err="1"/>
              <a:t>Embeddings</a:t>
            </a:r>
            <a:endParaRPr lang="de-DE" sz="1800" dirty="0"/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de-DE" sz="1800" dirty="0"/>
              <a:t>Vector Databases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de-DE" sz="1800" dirty="0"/>
              <a:t>Information Retrieval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de-DE" sz="1800" dirty="0"/>
              <a:t>Prompt Engineering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de-DE" sz="1800" dirty="0"/>
              <a:t>Anforderungen an (eigene) RAG-Systeme verstehen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de-DE" sz="1800" dirty="0" err="1"/>
              <a:t>z.b.</a:t>
            </a:r>
            <a:r>
              <a:rPr lang="de-DE" sz="1800" dirty="0"/>
              <a:t>, Datenaufbereitung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de-DE" sz="1800" dirty="0" err="1"/>
              <a:t>z.b.</a:t>
            </a:r>
            <a:r>
              <a:rPr lang="de-DE" sz="1800" dirty="0"/>
              <a:t>, Vektor-Datenbanken erstellen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de-DE" sz="18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de-DE" sz="1800" dirty="0"/>
              <a:t>Deployen eines lokalen RAG-Systems</a:t>
            </a:r>
            <a:endParaRPr lang="de-DE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55EDA2F-C212-467A-B9B9-BD271EE5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5C2992A-BDCF-BB37-3862-322CDE2B7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11DB2-AC44-42BC-8BE4-83F9D46EA9D8}"/>
              </a:ext>
            </a:extLst>
          </p:cNvPr>
          <p:cNvSpPr txBox="1"/>
          <p:nvPr/>
        </p:nvSpPr>
        <p:spPr>
          <a:xfrm>
            <a:off x="17676" y="3261855"/>
            <a:ext cx="296341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2272" b="1" dirty="0" err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Lernziele</a:t>
            </a:r>
            <a:endParaRPr lang="en-US" sz="2272" b="1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338500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542ABB-A7AF-442F-B8CE-FC91635FA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+mj-lt"/>
              <a:buAutoNum type="arabicPeriod"/>
            </a:pPr>
            <a:r>
              <a:rPr lang="de-DE" sz="1800" dirty="0"/>
              <a:t>Allgemeine Einleitung (30 </a:t>
            </a:r>
            <a:r>
              <a:rPr lang="de-DE" sz="1800" dirty="0" err="1"/>
              <a:t>minutes</a:t>
            </a:r>
            <a:r>
              <a:rPr lang="de-DE" sz="1800" dirty="0"/>
              <a:t>)</a:t>
            </a:r>
          </a:p>
          <a:p>
            <a:pPr marL="571500" indent="-342900">
              <a:buFont typeface="+mj-lt"/>
              <a:buAutoNum type="arabicPeriod"/>
            </a:pPr>
            <a:endParaRPr lang="de-DE" sz="1800" dirty="0"/>
          </a:p>
          <a:p>
            <a:pPr marL="571500" indent="-342900">
              <a:buFont typeface="+mj-lt"/>
              <a:buAutoNum type="arabicPeriod"/>
            </a:pPr>
            <a:r>
              <a:rPr lang="de-DE" sz="1800" dirty="0"/>
              <a:t>Demonstration von RAG (30 </a:t>
            </a:r>
            <a:r>
              <a:rPr lang="de-DE" sz="1800" dirty="0" err="1"/>
              <a:t>minutes</a:t>
            </a:r>
            <a:r>
              <a:rPr lang="de-DE" sz="1800" dirty="0"/>
              <a:t>)</a:t>
            </a:r>
          </a:p>
          <a:p>
            <a:pPr marL="571500" indent="-342900">
              <a:buFont typeface="+mj-lt"/>
              <a:buAutoNum type="arabicPeriod"/>
            </a:pPr>
            <a:endParaRPr lang="de-DE" sz="1800" dirty="0"/>
          </a:p>
          <a:p>
            <a:pPr marL="571500" indent="-342900">
              <a:buFont typeface="+mj-lt"/>
              <a:buAutoNum type="arabicPeriod"/>
            </a:pPr>
            <a:r>
              <a:rPr lang="de-DE" sz="1800" dirty="0"/>
              <a:t>Interaktives Notebook (30 </a:t>
            </a:r>
            <a:r>
              <a:rPr lang="de-DE" sz="1800" dirty="0" err="1"/>
              <a:t>minutes</a:t>
            </a:r>
            <a:r>
              <a:rPr lang="de-DE" sz="1800" dirty="0"/>
              <a:t>)</a:t>
            </a:r>
          </a:p>
          <a:p>
            <a:pPr marL="571500" indent="-342900">
              <a:buFont typeface="+mj-lt"/>
              <a:buAutoNum type="arabicPeriod"/>
            </a:pPr>
            <a:endParaRPr lang="de-DE" sz="1800" dirty="0"/>
          </a:p>
          <a:p>
            <a:pPr marL="571500" indent="-342900">
              <a:buFont typeface="+mj-lt"/>
              <a:buAutoNum type="arabicPeriod"/>
            </a:pPr>
            <a:r>
              <a:rPr lang="de-DE" sz="1800" dirty="0"/>
              <a:t>Deployen von RAG + Pause (30 </a:t>
            </a:r>
            <a:r>
              <a:rPr lang="de-DE" sz="1800" dirty="0" err="1"/>
              <a:t>minutes</a:t>
            </a:r>
            <a:r>
              <a:rPr lang="de-DE" sz="1800" dirty="0"/>
              <a:t>)</a:t>
            </a:r>
          </a:p>
          <a:p>
            <a:pPr marL="571500" indent="-342900">
              <a:buFont typeface="+mj-lt"/>
              <a:buAutoNum type="arabicPeriod"/>
            </a:pPr>
            <a:endParaRPr lang="de-DE" sz="1800" dirty="0"/>
          </a:p>
          <a:p>
            <a:pPr marL="571500" indent="-342900">
              <a:buFont typeface="+mj-lt"/>
              <a:buAutoNum type="arabicPeriod"/>
            </a:pPr>
            <a:r>
              <a:rPr lang="de-DE" sz="1800" dirty="0"/>
              <a:t>RAG individuell konfigurieren (30 </a:t>
            </a:r>
            <a:r>
              <a:rPr lang="de-DE" sz="1800" dirty="0" err="1"/>
              <a:t>minutes</a:t>
            </a:r>
            <a:r>
              <a:rPr lang="de-DE" sz="1800" dirty="0"/>
              <a:t>)</a:t>
            </a:r>
          </a:p>
          <a:p>
            <a:pPr marL="571500" indent="-342900">
              <a:buFont typeface="+mj-lt"/>
              <a:buAutoNum type="arabicPeriod"/>
            </a:pPr>
            <a:endParaRPr lang="de-DE" sz="1800" dirty="0"/>
          </a:p>
          <a:p>
            <a:pPr marL="571500" indent="-342900">
              <a:buFont typeface="+mj-lt"/>
              <a:buAutoNum type="arabicPeriod"/>
            </a:pPr>
            <a:r>
              <a:rPr lang="de-DE" sz="1800" dirty="0"/>
              <a:t>Diskussion (30 </a:t>
            </a:r>
            <a:r>
              <a:rPr lang="de-DE" sz="1800" dirty="0" err="1"/>
              <a:t>minutes</a:t>
            </a:r>
            <a:r>
              <a:rPr lang="de-DE" sz="1800" dirty="0"/>
              <a:t>)</a:t>
            </a:r>
          </a:p>
          <a:p>
            <a:pPr marL="571500" indent="-342900">
              <a:buFont typeface="+mj-lt"/>
              <a:buAutoNum type="arabicPeriod"/>
            </a:pPr>
            <a:endParaRPr lang="de-DE" sz="1800" dirty="0"/>
          </a:p>
          <a:p>
            <a:pPr marL="571500" indent="-342900">
              <a:buFont typeface="+mj-lt"/>
              <a:buAutoNum type="arabicPeriod"/>
            </a:pPr>
            <a:endParaRPr lang="de-DE" sz="18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19DC784-0EC9-4878-BBEB-2BC6839D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1C26A-893E-4B82-AAB2-D331A7CDDD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E8CAA-B145-48FD-81FD-23F3C586CCBD}"/>
              </a:ext>
            </a:extLst>
          </p:cNvPr>
          <p:cNvSpPr txBox="1"/>
          <p:nvPr/>
        </p:nvSpPr>
        <p:spPr>
          <a:xfrm>
            <a:off x="17676" y="3261855"/>
            <a:ext cx="296341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2272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371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6F4F0FB-AC8C-4C1B-858D-7C11B066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4B5170-C464-C5A1-5F4D-E3A5BBCEC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DA5B0-8C21-454F-84AA-4F90C58D0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442010" y="775010"/>
            <a:ext cx="5307980" cy="5307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67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9850" y="4416211"/>
            <a:ext cx="2528983" cy="2528983"/>
          </a:xfrm>
          <a:custGeom>
            <a:avLst/>
            <a:gdLst/>
            <a:ahLst/>
            <a:cxnLst/>
            <a:rect l="l" t="t" r="r" b="b"/>
            <a:pathLst>
              <a:path w="5057966" h="5057966">
                <a:moveTo>
                  <a:pt x="0" y="0"/>
                </a:moveTo>
                <a:lnTo>
                  <a:pt x="5057966" y="0"/>
                </a:lnTo>
                <a:lnTo>
                  <a:pt x="5057966" y="5057966"/>
                </a:lnTo>
                <a:lnTo>
                  <a:pt x="0" y="505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7" y="5637019"/>
            <a:ext cx="1600841" cy="1135671"/>
          </a:xfrm>
          <a:custGeom>
            <a:avLst/>
            <a:gdLst/>
            <a:ahLst/>
            <a:cxnLst/>
            <a:rect l="l" t="t" r="r" b="b"/>
            <a:pathLst>
              <a:path w="3201682" h="2271341">
                <a:moveTo>
                  <a:pt x="0" y="0"/>
                </a:moveTo>
                <a:lnTo>
                  <a:pt x="3201682" y="0"/>
                </a:lnTo>
                <a:lnTo>
                  <a:pt x="3201682" y="2271341"/>
                </a:lnTo>
                <a:lnTo>
                  <a:pt x="0" y="227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243DB1-A278-4F37-BB5E-927DA26D4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71" y="965747"/>
            <a:ext cx="9752659" cy="49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1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E0BC6-51C0-408A-9DFF-A537AE25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F3461-5CB4-4267-90D0-D1DCE7C25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PI">
  <a:themeElements>
    <a:clrScheme name="Benutzerdefiniert 4">
      <a:dk1>
        <a:srgbClr val="5A6065"/>
      </a:dk1>
      <a:lt1>
        <a:srgbClr val="FFFFFF"/>
      </a:lt1>
      <a:dk2>
        <a:srgbClr val="5A6065"/>
      </a:dk2>
      <a:lt2>
        <a:srgbClr val="FFFFFF"/>
      </a:lt2>
      <a:accent1>
        <a:srgbClr val="B1063A"/>
      </a:accent1>
      <a:accent2>
        <a:srgbClr val="DD6108"/>
      </a:accent2>
      <a:accent3>
        <a:srgbClr val="F6A800"/>
      </a:accent3>
      <a:accent4>
        <a:srgbClr val="DDDFE0"/>
      </a:accent4>
      <a:accent5>
        <a:srgbClr val="007A9E"/>
      </a:accent5>
      <a:accent6>
        <a:srgbClr val="18E979"/>
      </a:accent6>
      <a:hlink>
        <a:srgbClr val="B1063A"/>
      </a:hlink>
      <a:folHlink>
        <a:srgbClr val="B106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</Words>
  <Application>Microsoft Office PowerPoint</Application>
  <PresentationFormat>Widescreen</PresentationFormat>
  <Paragraphs>296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Code Pro Bold</vt:lpstr>
      <vt:lpstr>Codec Pro</vt:lpstr>
      <vt:lpstr>Codec Pro Bold</vt:lpstr>
      <vt:lpstr>Verdana</vt:lpstr>
      <vt:lpstr>Wingdings</vt:lpstr>
      <vt:lpstr>HPI</vt:lpstr>
      <vt:lpstr>Effizientes Abfragen von Informationen</vt:lpstr>
      <vt:lpstr>Anwesenheitsliste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</vt:lpstr>
      <vt:lpstr>PowerPoint Presentation</vt:lpstr>
      <vt:lpstr>Übung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KI-Servicezentrum Berlin Brandenburg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sensing</dc:title>
  <dc:creator>Kohlmeyer, Lasse</dc:creator>
  <cp:lastModifiedBy>Mueller, Hanno</cp:lastModifiedBy>
  <cp:revision>53</cp:revision>
  <dcterms:modified xsi:type="dcterms:W3CDTF">2026-02-04T10:22:07Z</dcterms:modified>
</cp:coreProperties>
</file>